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0" r:id="rId1"/>
    <p:sldMasterId id="2147483874" r:id="rId2"/>
  </p:sldMasterIdLst>
  <p:notesMasterIdLst>
    <p:notesMasterId r:id="rId43"/>
  </p:notesMasterIdLst>
  <p:handoutMasterIdLst>
    <p:handoutMasterId r:id="rId44"/>
  </p:handoutMasterIdLst>
  <p:sldIdLst>
    <p:sldId id="315" r:id="rId3"/>
    <p:sldId id="413" r:id="rId4"/>
    <p:sldId id="327" r:id="rId5"/>
    <p:sldId id="380" r:id="rId6"/>
    <p:sldId id="381" r:id="rId7"/>
    <p:sldId id="382" r:id="rId8"/>
    <p:sldId id="383" r:id="rId9"/>
    <p:sldId id="416" r:id="rId10"/>
    <p:sldId id="421" r:id="rId11"/>
    <p:sldId id="415" r:id="rId12"/>
    <p:sldId id="384" r:id="rId13"/>
    <p:sldId id="385" r:id="rId14"/>
    <p:sldId id="386" r:id="rId15"/>
    <p:sldId id="387" r:id="rId16"/>
    <p:sldId id="388" r:id="rId17"/>
    <p:sldId id="389" r:id="rId18"/>
    <p:sldId id="390" r:id="rId19"/>
    <p:sldId id="391" r:id="rId20"/>
    <p:sldId id="392" r:id="rId21"/>
    <p:sldId id="393" r:id="rId22"/>
    <p:sldId id="394" r:id="rId23"/>
    <p:sldId id="395" r:id="rId24"/>
    <p:sldId id="396" r:id="rId25"/>
    <p:sldId id="398" r:id="rId26"/>
    <p:sldId id="399" r:id="rId27"/>
    <p:sldId id="417" r:id="rId28"/>
    <p:sldId id="418" r:id="rId29"/>
    <p:sldId id="402" r:id="rId30"/>
    <p:sldId id="419" r:id="rId31"/>
    <p:sldId id="420" r:id="rId32"/>
    <p:sldId id="405" r:id="rId33"/>
    <p:sldId id="406" r:id="rId34"/>
    <p:sldId id="407" r:id="rId35"/>
    <p:sldId id="408" r:id="rId36"/>
    <p:sldId id="409" r:id="rId37"/>
    <p:sldId id="410" r:id="rId38"/>
    <p:sldId id="411" r:id="rId39"/>
    <p:sldId id="412" r:id="rId40"/>
    <p:sldId id="422" r:id="rId41"/>
    <p:sldId id="423" r:id="rId42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YUGO, Yolanda" initials="bayugo" lastIdx="1" clrIdx="0"/>
  <p:cmAuthor id="1" name="Céline Hérouart" initials="CH" lastIdx="2" clrIdx="1">
    <p:extLst/>
  </p:cmAuthor>
  <p:cmAuthor id="2" name="T" initials="T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3CC"/>
    <a:srgbClr val="FF0000"/>
    <a:srgbClr val="2C17A9"/>
    <a:srgbClr val="008000"/>
    <a:srgbClr val="FF0066"/>
    <a:srgbClr val="FF3399"/>
    <a:srgbClr val="256EFF"/>
    <a:srgbClr val="0033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74" autoAdjust="0"/>
    <p:restoredTop sz="89467" autoAdjust="0"/>
  </p:normalViewPr>
  <p:slideViewPr>
    <p:cSldViewPr>
      <p:cViewPr varScale="1">
        <p:scale>
          <a:sx n="99" d="100"/>
          <a:sy n="99" d="100"/>
        </p:scale>
        <p:origin x="153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50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05D9CD-D450-4837-98CC-2B6B0D7B89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12665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C5FB5B4-9F3D-474A-9F24-E7A61C245D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5547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E74975-8A3C-4256-9355-92CEDC6C5CED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5546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6B177B5-7165-4AC3-A5B9-0F304137ECF3}" type="slidenum">
              <a:rPr lang="en-US" altLang="en-US" smtClean="0">
                <a:solidFill>
                  <a:srgbClr val="000000"/>
                </a:solidFill>
                <a:cs typeface="Arial" charset="0"/>
              </a:rPr>
              <a:pPr eaLnBrk="1" hangingPunct="1"/>
              <a:t>4</a:t>
            </a:fld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1" y="4719638"/>
            <a:ext cx="4989513" cy="4475162"/>
          </a:xfrm>
          <a:noFill/>
        </p:spPr>
        <p:txBody>
          <a:bodyPr lIns="90276" tIns="45137" rIns="90276" bIns="45137"/>
          <a:lstStyle/>
          <a:p>
            <a:pPr eaLnBrk="1" hangingPunct="1"/>
            <a:r>
              <a:rPr lang="en-ZW" altLang="en-US" dirty="0">
                <a:latin typeface="Calibri" pitchFamily="34" charset="0"/>
              </a:rPr>
              <a:t>La structure </a:t>
            </a:r>
            <a:r>
              <a:rPr lang="en-ZW" altLang="en-US" dirty="0" err="1">
                <a:latin typeface="Calibri" pitchFamily="34" charset="0"/>
              </a:rPr>
              <a:t>organisationnelle</a:t>
            </a:r>
            <a:r>
              <a:rPr lang="en-ZW" altLang="en-US" dirty="0">
                <a:latin typeface="Calibri" pitchFamily="34" charset="0"/>
              </a:rPr>
              <a:t> des </a:t>
            </a:r>
            <a:r>
              <a:rPr lang="en-ZW" altLang="en-US" dirty="0" err="1">
                <a:latin typeface="Calibri" pitchFamily="34" charset="0"/>
              </a:rPr>
              <a:t>différents</a:t>
            </a:r>
            <a:r>
              <a:rPr lang="en-ZW" altLang="en-US" dirty="0">
                <a:latin typeface="Calibri" pitchFamily="34" charset="0"/>
              </a:rPr>
              <a:t> </a:t>
            </a:r>
            <a:r>
              <a:rPr lang="en-ZW" altLang="en-US" dirty="0" err="1">
                <a:latin typeface="Calibri" pitchFamily="34" charset="0"/>
              </a:rPr>
              <a:t>comités</a:t>
            </a:r>
            <a:r>
              <a:rPr lang="en-ZW" altLang="en-US" dirty="0">
                <a:latin typeface="Calibri" pitchFamily="34" charset="0"/>
              </a:rPr>
              <a:t> a </a:t>
            </a:r>
            <a:r>
              <a:rPr lang="en-ZW" altLang="en-US" dirty="0" err="1">
                <a:latin typeface="Calibri" pitchFamily="34" charset="0"/>
              </a:rPr>
              <a:t>pris</a:t>
            </a:r>
            <a:r>
              <a:rPr lang="en-ZW" altLang="en-US" dirty="0">
                <a:latin typeface="Calibri" pitchFamily="34" charset="0"/>
              </a:rPr>
              <a:t> part aux </a:t>
            </a:r>
            <a:r>
              <a:rPr lang="en-ZW" altLang="en-US" dirty="0" err="1">
                <a:latin typeface="Calibri" pitchFamily="34" charset="0"/>
              </a:rPr>
              <a:t>activités</a:t>
            </a:r>
            <a:r>
              <a:rPr lang="en-ZW" altLang="en-US" dirty="0">
                <a:latin typeface="Calibri" pitchFamily="34" charset="0"/>
              </a:rPr>
              <a:t> de </a:t>
            </a:r>
            <a:r>
              <a:rPr lang="en-ZW" altLang="en-US" dirty="0" err="1">
                <a:latin typeface="Calibri" pitchFamily="34" charset="0"/>
              </a:rPr>
              <a:t>lutte</a:t>
            </a:r>
            <a:r>
              <a:rPr lang="en-ZW" altLang="en-US" dirty="0">
                <a:latin typeface="Calibri" pitchFamily="34" charset="0"/>
              </a:rPr>
              <a:t> </a:t>
            </a:r>
            <a:r>
              <a:rPr lang="en-ZW" altLang="en-US" dirty="0" err="1">
                <a:latin typeface="Calibri" pitchFamily="34" charset="0"/>
              </a:rPr>
              <a:t>contre</a:t>
            </a:r>
            <a:r>
              <a:rPr lang="en-ZW" altLang="en-US" dirty="0">
                <a:latin typeface="Calibri" pitchFamily="34" charset="0"/>
              </a:rPr>
              <a:t> </a:t>
            </a:r>
            <a:r>
              <a:rPr lang="en-ZW" altLang="en-US" dirty="0" err="1">
                <a:latin typeface="Calibri" pitchFamily="34" charset="0"/>
              </a:rPr>
              <a:t>l’épidémie</a:t>
            </a:r>
            <a:r>
              <a:rPr lang="en-ZW" altLang="en-US" dirty="0">
                <a:latin typeface="Calibri" pitchFamily="34" charset="0"/>
              </a:rPr>
              <a:t> de </a:t>
            </a:r>
            <a:r>
              <a:rPr lang="en-ZW" altLang="en-US" dirty="0" err="1">
                <a:latin typeface="Calibri" pitchFamily="34" charset="0"/>
              </a:rPr>
              <a:t>fièvres</a:t>
            </a:r>
            <a:r>
              <a:rPr lang="en-ZW" altLang="en-US" dirty="0">
                <a:latin typeface="Calibri" pitchFamily="34" charset="0"/>
              </a:rPr>
              <a:t> </a:t>
            </a:r>
            <a:r>
              <a:rPr lang="en-ZW" altLang="en-US" dirty="0" err="1">
                <a:latin typeface="Calibri" pitchFamily="34" charset="0"/>
              </a:rPr>
              <a:t>hémorragiques</a:t>
            </a:r>
            <a:r>
              <a:rPr lang="en-ZW" altLang="en-US" dirty="0">
                <a:latin typeface="Calibri" pitchFamily="34" charset="0"/>
              </a:rPr>
              <a:t> à virus Ebola et Marburg.</a:t>
            </a:r>
            <a:endParaRPr lang="fr-FR" altLang="en-US" dirty="0">
              <a:ea typeface="SimSun" pitchFamily="2" charset="-122"/>
              <a:cs typeface="Arial" charset="0"/>
            </a:endParaRPr>
          </a:p>
        </p:txBody>
      </p:sp>
      <p:sp>
        <p:nvSpPr>
          <p:cNvPr id="22533" name="Date Placeholder 1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302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32A4871-B166-4D01-9BA3-C1CB3FCB5DFC}" type="datetime1">
              <a:rPr lang="fr-FR" altLang="en-US" smtClean="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pPr eaLnBrk="1" hangingPunct="1"/>
              <a:t>13/06/2018</a:t>
            </a:fld>
            <a:endParaRPr lang="en-GB" altLang="en-US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3334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00FF"/>
                </a:solidFill>
              </a:rPr>
              <a:t>Symptômes physiques </a:t>
            </a:r>
            <a:r>
              <a:rPr lang="fr-FR" dirty="0"/>
              <a:t>(tremblements, maux de tête, fatigue, perte d'appétit, maux et douleurs qui n'ont pas de base médicale. Si la personne ne présente pas de fièvre, ces symptômes n'indiquent pas la maladie à virus Ébola.</a:t>
            </a:r>
            <a:endParaRPr lang="en-GB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FR" dirty="0"/>
              <a:t>Pleurs,</a:t>
            </a:r>
            <a:r>
              <a:rPr lang="fr-FR" dirty="0">
                <a:solidFill>
                  <a:srgbClr val="0000FF"/>
                </a:solidFill>
              </a:rPr>
              <a:t> tristesse</a:t>
            </a:r>
            <a:r>
              <a:rPr lang="fr-FR" dirty="0"/>
              <a:t>, humeur dépressive, peine</a:t>
            </a:r>
            <a:endParaRPr lang="en-GB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00FF"/>
                </a:solidFill>
              </a:rPr>
              <a:t>Anxiété</a:t>
            </a:r>
            <a:r>
              <a:rPr lang="fr-FR" dirty="0"/>
              <a:t>, peur</a:t>
            </a:r>
            <a:endParaRPr lang="en-GB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FR" dirty="0"/>
              <a:t>Être « sur ses gardes » ou « agité »</a:t>
            </a:r>
            <a:endParaRPr lang="en-GB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FR" dirty="0"/>
              <a:t>S'inquiéter au sujet d’un malheur qui va se produire</a:t>
            </a:r>
            <a:endParaRPr lang="en-GB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00FF"/>
                </a:solidFill>
              </a:rPr>
              <a:t>Insomnie, </a:t>
            </a:r>
            <a:r>
              <a:rPr lang="fr-FR" dirty="0"/>
              <a:t>cauchemars</a:t>
            </a:r>
            <a:endParaRPr lang="en-GB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00FF"/>
                </a:solidFill>
              </a:rPr>
              <a:t>Irritabilité</a:t>
            </a:r>
            <a:r>
              <a:rPr lang="fr-FR" dirty="0"/>
              <a:t>, colère</a:t>
            </a:r>
            <a:endParaRPr lang="en-GB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FR" dirty="0"/>
              <a:t>Se sentir </a:t>
            </a:r>
            <a:r>
              <a:rPr lang="fr-FR" dirty="0">
                <a:solidFill>
                  <a:srgbClr val="0000FF"/>
                </a:solidFill>
              </a:rPr>
              <a:t>coupable</a:t>
            </a:r>
            <a:r>
              <a:rPr lang="fr-FR" dirty="0"/>
              <a:t> et avoir honte (d'avoir survécu, d'avoir infecté les autres, ou de n'avoir pas pu aider ou sauver les autres).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00FF"/>
                </a:solidFill>
              </a:rPr>
              <a:t>Être confus, indifférent </a:t>
            </a:r>
            <a:r>
              <a:rPr lang="fr-FR" sz="1200" dirty="0">
                <a:solidFill>
                  <a:srgbClr val="002060"/>
                </a:solidFill>
              </a:rPr>
              <a:t>sur le plan émotionnel, ou se sentir coupé de la réalité ou dans la torpeur</a:t>
            </a:r>
            <a:endParaRPr lang="en-GB" sz="1200" dirty="0">
              <a:solidFill>
                <a:srgbClr val="00206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2060"/>
                </a:solidFill>
              </a:rPr>
              <a:t>Être </a:t>
            </a:r>
            <a:r>
              <a:rPr lang="fr-FR" sz="1200" dirty="0">
                <a:solidFill>
                  <a:srgbClr val="0000FF"/>
                </a:solidFill>
              </a:rPr>
              <a:t>renfermé</a:t>
            </a:r>
            <a:r>
              <a:rPr lang="fr-FR" sz="1200" dirty="0">
                <a:solidFill>
                  <a:srgbClr val="002060"/>
                </a:solidFill>
              </a:rPr>
              <a:t> ou très</a:t>
            </a:r>
            <a:r>
              <a:rPr lang="fr-FR" sz="1200" dirty="0">
                <a:solidFill>
                  <a:srgbClr val="0000FF"/>
                </a:solidFill>
              </a:rPr>
              <a:t> figé </a:t>
            </a:r>
            <a:r>
              <a:rPr lang="fr-FR" sz="1200" dirty="0">
                <a:solidFill>
                  <a:srgbClr val="002060"/>
                </a:solidFill>
              </a:rPr>
              <a:t>(ne pas bouger)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2060"/>
                </a:solidFill>
              </a:rPr>
              <a:t>Ne pas réagir à la présence des autres, ne pas parler du tout</a:t>
            </a:r>
            <a:endParaRPr lang="en-GB" dirty="0">
              <a:solidFill>
                <a:srgbClr val="002060"/>
              </a:solidFill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2060"/>
                </a:solidFill>
              </a:rPr>
              <a:t>Être </a:t>
            </a:r>
            <a:r>
              <a:rPr lang="fr-FR" sz="1200" dirty="0">
                <a:solidFill>
                  <a:srgbClr val="0000FF"/>
                </a:solidFill>
              </a:rPr>
              <a:t>désorienté</a:t>
            </a:r>
            <a:r>
              <a:rPr lang="fr-FR" sz="1200" dirty="0">
                <a:solidFill>
                  <a:srgbClr val="002060"/>
                </a:solidFill>
              </a:rPr>
              <a:t> (ne pas se rappeler son propre nom, d'où l'on vient, ou ce qui s'est produit)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2060"/>
                </a:solidFill>
              </a:rPr>
              <a:t>Etre incapable de </a:t>
            </a:r>
            <a:r>
              <a:rPr lang="fr-FR" sz="1200" dirty="0">
                <a:solidFill>
                  <a:srgbClr val="0000FF"/>
                </a:solidFill>
              </a:rPr>
              <a:t>s'occuper de soi ou de ses enfants </a:t>
            </a:r>
            <a:r>
              <a:rPr lang="fr-FR" sz="1200" dirty="0">
                <a:solidFill>
                  <a:srgbClr val="002060"/>
                </a:solidFill>
              </a:rPr>
              <a:t>(ne pas manger ni boire, être incapable de prendre de simples décisions)</a:t>
            </a:r>
            <a:endParaRPr lang="en-GB" sz="1200" dirty="0">
              <a:solidFill>
                <a:srgbClr val="002060"/>
              </a:solidFill>
            </a:endParaRPr>
          </a:p>
          <a:p>
            <a:pPr lvl="0"/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3487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GB" sz="2700" dirty="0"/>
              <a:t>Aider les personnes à se mettre en contact avec les informations, les services et les soutiens sociaux.</a:t>
            </a:r>
          </a:p>
          <a:p>
            <a:pPr lvl="2"/>
            <a:r>
              <a:rPr lang="en-GB" dirty="0"/>
              <a:t>Il est indispensable de fournir des informations en </a:t>
            </a:r>
            <a:r>
              <a:rPr lang="en-GB"/>
              <a:t>cas d’épidémie </a:t>
            </a:r>
            <a:r>
              <a:rPr lang="en-GB" dirty="0"/>
              <a:t>de virus Ebola. </a:t>
            </a:r>
          </a:p>
          <a:p>
            <a:r>
              <a:rPr lang="en-GB" dirty="0"/>
              <a:t> Les personnes qui apportent les PSP peuvent aider à dissiper les mythes, à transmettre des messages clairs au sujet des comportements sains et à améliorer la compréhension que les gens ont de la maladie.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99525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chemeClr val="tx1"/>
                </a:solidFill>
              </a:rPr>
              <a:t>Bien </a:t>
            </a:r>
            <a:r>
              <a:rPr lang="en-GB" sz="1200" dirty="0" err="1">
                <a:solidFill>
                  <a:schemeClr val="tx1"/>
                </a:solidFill>
              </a:rPr>
              <a:t>que</a:t>
            </a:r>
            <a:r>
              <a:rPr lang="en-GB" sz="1200" dirty="0">
                <a:solidFill>
                  <a:schemeClr val="tx1"/>
                </a:solidFill>
              </a:rPr>
              <a:t> les PSP </a:t>
            </a:r>
            <a:r>
              <a:rPr lang="en-GB" sz="1200" dirty="0" err="1">
                <a:solidFill>
                  <a:schemeClr val="tx1"/>
                </a:solidFill>
              </a:rPr>
              <a:t>impliquent</a:t>
            </a:r>
            <a:r>
              <a:rPr lang="en-GB" sz="1200" dirty="0">
                <a:solidFill>
                  <a:schemeClr val="tx1"/>
                </a:solidFill>
              </a:rPr>
              <a:t> de se </a:t>
            </a:r>
            <a:r>
              <a:rPr lang="en-GB" sz="1200" dirty="0" err="1">
                <a:solidFill>
                  <a:schemeClr val="tx1"/>
                </a:solidFill>
              </a:rPr>
              <a:t>rendre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disponible</a:t>
            </a:r>
            <a:r>
              <a:rPr lang="en-GB" sz="1200" dirty="0">
                <a:solidFill>
                  <a:schemeClr val="tx1"/>
                </a:solidFill>
              </a:rPr>
              <a:t> pour </a:t>
            </a:r>
            <a:r>
              <a:rPr lang="en-GB" sz="1200" dirty="0" err="1">
                <a:solidFill>
                  <a:schemeClr val="tx1"/>
                </a:solidFill>
              </a:rPr>
              <a:t>écouter</a:t>
            </a:r>
            <a:r>
              <a:rPr lang="en-GB" sz="1200" dirty="0">
                <a:solidFill>
                  <a:schemeClr val="tx1"/>
                </a:solidFill>
              </a:rPr>
              <a:t> les </a:t>
            </a:r>
            <a:r>
              <a:rPr lang="en-GB" sz="1200" dirty="0" err="1">
                <a:solidFill>
                  <a:schemeClr val="tx1"/>
                </a:solidFill>
              </a:rPr>
              <a:t>histoires</a:t>
            </a:r>
            <a:r>
              <a:rPr lang="en-GB" sz="1200" dirty="0">
                <a:solidFill>
                  <a:schemeClr val="tx1"/>
                </a:solidFill>
              </a:rPr>
              <a:t> des </a:t>
            </a:r>
            <a:r>
              <a:rPr lang="en-GB" sz="1200" dirty="0" err="1">
                <a:solidFill>
                  <a:schemeClr val="tx1"/>
                </a:solidFill>
              </a:rPr>
              <a:t>personnes</a:t>
            </a:r>
            <a:r>
              <a:rPr lang="en-GB" sz="1200" b="1" dirty="0">
                <a:solidFill>
                  <a:schemeClr val="tx1"/>
                </a:solidFill>
              </a:rPr>
              <a:t>, </a:t>
            </a:r>
            <a:r>
              <a:rPr lang="en-GB" sz="1200" b="1" dirty="0" err="1">
                <a:solidFill>
                  <a:schemeClr val="tx1"/>
                </a:solidFill>
              </a:rPr>
              <a:t>il</a:t>
            </a:r>
            <a:r>
              <a:rPr lang="en-GB" sz="1200" b="1" dirty="0">
                <a:solidFill>
                  <a:schemeClr val="tx1"/>
                </a:solidFill>
              </a:rPr>
              <a:t> ne </a:t>
            </a:r>
            <a:r>
              <a:rPr lang="en-GB" sz="1200" b="1" dirty="0" err="1">
                <a:solidFill>
                  <a:schemeClr val="tx1"/>
                </a:solidFill>
              </a:rPr>
              <a:t>s’agit</a:t>
            </a:r>
            <a:r>
              <a:rPr lang="en-GB" sz="1200" b="1" dirty="0">
                <a:solidFill>
                  <a:schemeClr val="tx1"/>
                </a:solidFill>
              </a:rPr>
              <a:t> PAS </a:t>
            </a:r>
            <a:r>
              <a:rPr lang="en-GB" sz="1200" dirty="0">
                <a:solidFill>
                  <a:schemeClr val="tx1"/>
                </a:solidFill>
              </a:rPr>
              <a:t>de </a:t>
            </a:r>
            <a:r>
              <a:rPr lang="en-GB" sz="1200" dirty="0" err="1">
                <a:solidFill>
                  <a:schemeClr val="tx1"/>
                </a:solidFill>
              </a:rPr>
              <a:t>pousser</a:t>
            </a:r>
            <a:r>
              <a:rPr lang="en-GB" sz="1200" dirty="0">
                <a:solidFill>
                  <a:schemeClr val="tx1"/>
                </a:solidFill>
              </a:rPr>
              <a:t> les </a:t>
            </a:r>
            <a:r>
              <a:rPr lang="en-GB" sz="1200" dirty="0" err="1">
                <a:solidFill>
                  <a:schemeClr val="tx1"/>
                </a:solidFill>
              </a:rPr>
              <a:t>personnes</a:t>
            </a:r>
            <a:r>
              <a:rPr lang="en-GB" sz="1200" dirty="0">
                <a:solidFill>
                  <a:schemeClr val="tx1"/>
                </a:solidFill>
              </a:rPr>
              <a:t> à </a:t>
            </a:r>
            <a:r>
              <a:rPr lang="en-GB" sz="1200" dirty="0" err="1">
                <a:solidFill>
                  <a:schemeClr val="tx1"/>
                </a:solidFill>
              </a:rPr>
              <a:t>parler</a:t>
            </a:r>
            <a:r>
              <a:rPr lang="en-GB" sz="1200" dirty="0">
                <a:solidFill>
                  <a:schemeClr val="tx1"/>
                </a:solidFill>
              </a:rPr>
              <a:t> de </a:t>
            </a:r>
            <a:r>
              <a:rPr lang="en-GB" sz="1200" dirty="0" err="1">
                <a:solidFill>
                  <a:schemeClr val="tx1"/>
                </a:solidFill>
              </a:rPr>
              <a:t>ce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qu’elles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ressentent</a:t>
            </a:r>
            <a:r>
              <a:rPr lang="en-GB" sz="1200" dirty="0">
                <a:solidFill>
                  <a:schemeClr val="tx1"/>
                </a:solidFill>
              </a:rPr>
              <a:t> et de </a:t>
            </a:r>
            <a:r>
              <a:rPr lang="en-GB" sz="1200" dirty="0" err="1">
                <a:solidFill>
                  <a:schemeClr val="tx1"/>
                </a:solidFill>
              </a:rPr>
              <a:t>leurs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réactions</a:t>
            </a:r>
            <a:r>
              <a:rPr lang="en-GB" sz="1200" dirty="0">
                <a:solidFill>
                  <a:schemeClr val="tx1"/>
                </a:solidFill>
              </a:rPr>
              <a:t> face à un </a:t>
            </a:r>
            <a:r>
              <a:rPr lang="en-GB" sz="1200" dirty="0" err="1">
                <a:solidFill>
                  <a:schemeClr val="tx1"/>
                </a:solidFill>
              </a:rPr>
              <a:t>événement</a:t>
            </a:r>
            <a:r>
              <a:rPr lang="en-GB" sz="1200" dirty="0">
                <a:solidFill>
                  <a:schemeClr val="tx1"/>
                </a:solidFill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2988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200" dirty="0"/>
              <a:t>Ne pas </a:t>
            </a:r>
            <a:r>
              <a:rPr lang="en-GB" sz="1200" dirty="0" err="1"/>
              <a:t>pousser</a:t>
            </a:r>
            <a:r>
              <a:rPr lang="en-GB" sz="1200" dirty="0"/>
              <a:t> </a:t>
            </a:r>
            <a:r>
              <a:rPr lang="en-GB" sz="1200" dirty="0" err="1"/>
              <a:t>une</a:t>
            </a:r>
            <a:r>
              <a:rPr lang="en-GB" sz="1200" dirty="0"/>
              <a:t> </a:t>
            </a:r>
            <a:r>
              <a:rPr lang="en-GB" sz="1200" dirty="0" err="1"/>
              <a:t>personne</a:t>
            </a:r>
            <a:r>
              <a:rPr lang="en-GB" sz="1200" dirty="0">
                <a:solidFill>
                  <a:srgbClr val="0033CC"/>
                </a:solidFill>
              </a:rPr>
              <a:t> </a:t>
            </a:r>
            <a:r>
              <a:rPr lang="en-GB" sz="1200" b="1" dirty="0">
                <a:solidFill>
                  <a:srgbClr val="0033CC"/>
                </a:solidFill>
              </a:rPr>
              <a:t>à </a:t>
            </a:r>
            <a:r>
              <a:rPr lang="en-GB" sz="1200" b="1" dirty="0" err="1">
                <a:solidFill>
                  <a:srgbClr val="0033CC"/>
                </a:solidFill>
              </a:rPr>
              <a:t>raconter</a:t>
            </a:r>
            <a:r>
              <a:rPr lang="en-GB" sz="1200" b="1" dirty="0">
                <a:solidFill>
                  <a:srgbClr val="0033CC"/>
                </a:solidFill>
              </a:rPr>
              <a:t> son histoire.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0033CC"/>
                </a:solidFill>
              </a:rPr>
              <a:t>Ne pas </a:t>
            </a:r>
            <a:r>
              <a:rPr lang="en-GB" sz="1200" b="1" dirty="0" err="1">
                <a:solidFill>
                  <a:srgbClr val="0033CC"/>
                </a:solidFill>
              </a:rPr>
              <a:t>interrompre</a:t>
            </a:r>
            <a:r>
              <a:rPr lang="en-GB" sz="1200" b="1" dirty="0">
                <a:solidFill>
                  <a:srgbClr val="0033CC"/>
                </a:solidFill>
              </a:rPr>
              <a:t> et ne pas presser</a:t>
            </a:r>
            <a:r>
              <a:rPr lang="en-GB" sz="1200" b="1" dirty="0">
                <a:solidFill>
                  <a:srgbClr val="FF0000"/>
                </a:solidFill>
              </a:rPr>
              <a:t> </a:t>
            </a:r>
            <a:r>
              <a:rPr lang="en-GB" sz="1200" dirty="0" err="1"/>
              <a:t>une</a:t>
            </a:r>
            <a:r>
              <a:rPr lang="en-GB" sz="1200" dirty="0"/>
              <a:t> </a:t>
            </a:r>
            <a:r>
              <a:rPr lang="en-GB" sz="1200" dirty="0" err="1"/>
              <a:t>personne</a:t>
            </a:r>
            <a:r>
              <a:rPr lang="en-GB" sz="1200" dirty="0"/>
              <a:t> qui </a:t>
            </a:r>
            <a:r>
              <a:rPr lang="en-GB" sz="1200" dirty="0" err="1"/>
              <a:t>raconte</a:t>
            </a:r>
            <a:r>
              <a:rPr lang="en-GB" sz="1200" dirty="0"/>
              <a:t> son histoire.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0033CC"/>
                </a:solidFill>
              </a:rPr>
              <a:t>Ne pas </a:t>
            </a:r>
            <a:r>
              <a:rPr lang="en-GB" sz="1200" b="1" dirty="0" err="1">
                <a:solidFill>
                  <a:srgbClr val="0033CC"/>
                </a:solidFill>
              </a:rPr>
              <a:t>toucher</a:t>
            </a:r>
            <a:r>
              <a:rPr lang="en-GB" sz="1200" b="1" dirty="0">
                <a:solidFill>
                  <a:srgbClr val="0033CC"/>
                </a:solidFill>
              </a:rPr>
              <a:t> </a:t>
            </a:r>
            <a:r>
              <a:rPr lang="en-GB" sz="1200" dirty="0"/>
              <a:t>la </a:t>
            </a:r>
            <a:r>
              <a:rPr lang="en-GB" sz="1200" dirty="0" err="1"/>
              <a:t>personne</a:t>
            </a:r>
            <a:r>
              <a:rPr lang="en-GB" sz="1200" dirty="0"/>
              <a:t> et/</a:t>
            </a:r>
            <a:r>
              <a:rPr lang="en-GB" sz="1200" dirty="0" err="1"/>
              <a:t>ou</a:t>
            </a:r>
            <a:r>
              <a:rPr lang="en-GB" sz="1200" dirty="0"/>
              <a:t> les </a:t>
            </a:r>
            <a:r>
              <a:rPr lang="en-GB" sz="1200" dirty="0" err="1"/>
              <a:t>fluides</a:t>
            </a:r>
            <a:r>
              <a:rPr lang="en-GB" sz="1200" dirty="0"/>
              <a:t> </a:t>
            </a:r>
            <a:r>
              <a:rPr lang="en-GB" sz="1200" dirty="0" err="1"/>
              <a:t>corporels</a:t>
            </a:r>
            <a:r>
              <a:rPr lang="en-GB" sz="1200" dirty="0"/>
              <a:t>, </a:t>
            </a:r>
            <a:r>
              <a:rPr lang="en-GB" sz="1200" dirty="0" err="1"/>
              <a:t>étant</a:t>
            </a:r>
            <a:r>
              <a:rPr lang="en-GB" sz="1200" dirty="0"/>
              <a:t> </a:t>
            </a:r>
            <a:r>
              <a:rPr lang="en-GB" sz="1200" dirty="0" err="1"/>
              <a:t>donné</a:t>
            </a:r>
            <a:r>
              <a:rPr lang="en-GB" sz="1200" dirty="0"/>
              <a:t> la nature </a:t>
            </a:r>
            <a:r>
              <a:rPr lang="en-GB" sz="1200" dirty="0" err="1"/>
              <a:t>infectieuse</a:t>
            </a:r>
            <a:r>
              <a:rPr lang="en-GB" sz="1200" dirty="0"/>
              <a:t> de la </a:t>
            </a:r>
            <a:r>
              <a:rPr lang="en-GB" sz="1200" dirty="0" err="1"/>
              <a:t>maladie</a:t>
            </a:r>
            <a:r>
              <a:rPr lang="en-GB" sz="1200" dirty="0"/>
              <a:t> à virus </a:t>
            </a:r>
            <a:r>
              <a:rPr lang="en-GB" sz="1200" dirty="0" err="1"/>
              <a:t>Ébola</a:t>
            </a:r>
            <a:r>
              <a:rPr lang="en-GB" sz="1200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0033CC"/>
                </a:solidFill>
              </a:rPr>
              <a:t>Ne pas porter de </a:t>
            </a:r>
            <a:r>
              <a:rPr lang="en-GB" sz="1200" b="1" dirty="0" err="1">
                <a:solidFill>
                  <a:srgbClr val="0033CC"/>
                </a:solidFill>
              </a:rPr>
              <a:t>jugement</a:t>
            </a:r>
            <a:r>
              <a:rPr lang="en-GB" sz="1200" b="1" dirty="0">
                <a:solidFill>
                  <a:srgbClr val="0033CC"/>
                </a:solidFill>
              </a:rPr>
              <a:t> </a:t>
            </a:r>
            <a:r>
              <a:rPr lang="en-GB" sz="1200" dirty="0" err="1"/>
              <a:t>sur</a:t>
            </a:r>
            <a:r>
              <a:rPr lang="en-GB" sz="1200" dirty="0"/>
              <a:t> </a:t>
            </a:r>
            <a:r>
              <a:rPr lang="en-GB" sz="1200" dirty="0" err="1"/>
              <a:t>ce</a:t>
            </a:r>
            <a:r>
              <a:rPr lang="en-GB" sz="1200" dirty="0"/>
              <a:t> </a:t>
            </a:r>
            <a:r>
              <a:rPr lang="en-GB" sz="1200" dirty="0" err="1"/>
              <a:t>qu’elle</a:t>
            </a:r>
            <a:r>
              <a:rPr lang="en-GB" sz="1200" dirty="0"/>
              <a:t> a</a:t>
            </a:r>
            <a:r>
              <a:rPr lang="pl-PL" sz="1200" dirty="0"/>
              <a:t> </a:t>
            </a:r>
            <a:r>
              <a:rPr lang="en-GB" sz="1200" dirty="0"/>
              <a:t>fait </a:t>
            </a:r>
            <a:r>
              <a:rPr lang="en-GB" sz="1200" dirty="0" err="1"/>
              <a:t>ou</a:t>
            </a:r>
            <a:r>
              <a:rPr lang="en-GB" sz="1200" dirty="0"/>
              <a:t> </a:t>
            </a:r>
            <a:r>
              <a:rPr lang="en-GB" sz="1200" dirty="0" err="1"/>
              <a:t>n’a</a:t>
            </a:r>
            <a:r>
              <a:rPr lang="en-GB" sz="1200" dirty="0"/>
              <a:t> pas fait, </a:t>
            </a:r>
            <a:r>
              <a:rPr lang="en-GB" sz="1200" dirty="0" err="1"/>
              <a:t>ou</a:t>
            </a:r>
            <a:r>
              <a:rPr lang="en-GB" sz="1200" dirty="0"/>
              <a:t> </a:t>
            </a:r>
            <a:r>
              <a:rPr lang="en-GB" sz="1200" i="1" dirty="0" err="1"/>
              <a:t>sur</a:t>
            </a:r>
            <a:r>
              <a:rPr lang="en-GB" sz="1200" i="1" dirty="0"/>
              <a:t> </a:t>
            </a:r>
            <a:r>
              <a:rPr lang="en-GB" sz="1200" i="1" dirty="0" err="1"/>
              <a:t>ce</a:t>
            </a:r>
            <a:r>
              <a:rPr lang="en-GB" sz="1200" i="1" dirty="0"/>
              <a:t> </a:t>
            </a:r>
            <a:r>
              <a:rPr lang="en-GB" sz="1200" i="1" dirty="0" err="1"/>
              <a:t>qu’elle</a:t>
            </a:r>
            <a:r>
              <a:rPr lang="en-GB" sz="1200" i="1" dirty="0"/>
              <a:t> </a:t>
            </a:r>
            <a:r>
              <a:rPr lang="en-GB" sz="1200" i="1" dirty="0" err="1"/>
              <a:t>ressent</a:t>
            </a:r>
            <a:r>
              <a:rPr lang="en-GB" sz="1200" i="1" dirty="0"/>
              <a:t>. Ne pas dire : « </a:t>
            </a:r>
            <a:r>
              <a:rPr lang="en-GB" sz="1200" i="1" dirty="0" err="1"/>
              <a:t>Vous</a:t>
            </a:r>
            <a:r>
              <a:rPr lang="en-GB" sz="1200" i="1" dirty="0"/>
              <a:t> ne </a:t>
            </a:r>
            <a:r>
              <a:rPr lang="en-GB" sz="1200" i="1" dirty="0" err="1"/>
              <a:t>devriez</a:t>
            </a:r>
            <a:r>
              <a:rPr lang="en-GB" sz="1200" i="1" dirty="0"/>
              <a:t> pas </a:t>
            </a:r>
            <a:r>
              <a:rPr lang="en-GB" sz="1200" i="1" dirty="0" err="1"/>
              <a:t>vous</a:t>
            </a:r>
            <a:r>
              <a:rPr lang="en-GB" sz="1200" i="1" dirty="0"/>
              <a:t> </a:t>
            </a:r>
            <a:r>
              <a:rPr lang="en-GB" sz="1200" i="1" dirty="0" err="1"/>
              <a:t>sentir</a:t>
            </a:r>
            <a:r>
              <a:rPr lang="en-GB" sz="1200" i="1" dirty="0"/>
              <a:t> </a:t>
            </a:r>
            <a:r>
              <a:rPr lang="en-GB" sz="1200" i="1" dirty="0" err="1"/>
              <a:t>ainsi</a:t>
            </a:r>
            <a:r>
              <a:rPr lang="en-GB" sz="1200" i="1" dirty="0"/>
              <a:t> » </a:t>
            </a:r>
            <a:r>
              <a:rPr lang="en-GB" sz="1200" dirty="0" err="1"/>
              <a:t>ou</a:t>
            </a:r>
            <a:r>
              <a:rPr lang="en-GB" sz="1200" dirty="0"/>
              <a:t> </a:t>
            </a:r>
            <a:r>
              <a:rPr lang="en-GB" sz="1200" i="1" dirty="0"/>
              <a:t>« </a:t>
            </a:r>
            <a:r>
              <a:rPr lang="en-GB" sz="1200" i="1" dirty="0" err="1"/>
              <a:t>Vous</a:t>
            </a:r>
            <a:r>
              <a:rPr lang="en-GB" sz="1200" i="1" dirty="0"/>
              <a:t> </a:t>
            </a:r>
            <a:r>
              <a:rPr lang="en-GB" sz="1200" i="1" dirty="0" err="1"/>
              <a:t>devriez</a:t>
            </a:r>
            <a:r>
              <a:rPr lang="en-GB" sz="1200" i="1" dirty="0"/>
              <a:t> </a:t>
            </a:r>
            <a:r>
              <a:rPr lang="en-GB" sz="1200" i="1" dirty="0" err="1"/>
              <a:t>être</a:t>
            </a:r>
            <a:r>
              <a:rPr lang="en-GB" sz="1200" i="1" dirty="0"/>
              <a:t> </a:t>
            </a:r>
            <a:r>
              <a:rPr lang="en-GB" sz="1200" i="1" dirty="0" err="1"/>
              <a:t>heureux</a:t>
            </a:r>
            <a:r>
              <a:rPr lang="en-GB" sz="1200" i="1" dirty="0"/>
              <a:t> d’être en vie ».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0033CC"/>
                </a:solidFill>
              </a:rPr>
              <a:t>Ne pas </a:t>
            </a:r>
            <a:r>
              <a:rPr lang="en-GB" sz="1200" b="1" dirty="0" err="1">
                <a:solidFill>
                  <a:srgbClr val="0033CC"/>
                </a:solidFill>
              </a:rPr>
              <a:t>inventer</a:t>
            </a:r>
            <a:r>
              <a:rPr lang="en-GB" sz="1200" dirty="0">
                <a:solidFill>
                  <a:srgbClr val="0033CC"/>
                </a:solidFill>
              </a:rPr>
              <a:t> </a:t>
            </a:r>
            <a:r>
              <a:rPr lang="en-GB" sz="1200" dirty="0" err="1"/>
              <a:t>ce</a:t>
            </a:r>
            <a:r>
              <a:rPr lang="en-GB" sz="1200" dirty="0"/>
              <a:t> </a:t>
            </a:r>
            <a:r>
              <a:rPr lang="en-GB" sz="1200" dirty="0" err="1"/>
              <a:t>que</a:t>
            </a:r>
            <a:r>
              <a:rPr lang="en-GB" sz="1200" dirty="0"/>
              <a:t> </a:t>
            </a:r>
            <a:r>
              <a:rPr lang="en-GB" sz="1200" dirty="0" err="1"/>
              <a:t>vous</a:t>
            </a:r>
            <a:r>
              <a:rPr lang="en-GB" sz="1200" dirty="0"/>
              <a:t> ne </a:t>
            </a:r>
            <a:r>
              <a:rPr lang="en-GB" sz="1200" dirty="0" err="1"/>
              <a:t>savez</a:t>
            </a:r>
            <a:r>
              <a:rPr lang="en-GB" sz="1200" dirty="0"/>
              <a:t> pas.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0033CC"/>
                </a:solidFill>
              </a:rPr>
              <a:t>Ne pas </a:t>
            </a:r>
            <a:r>
              <a:rPr lang="en-GB" sz="1200" b="1" dirty="0" err="1">
                <a:solidFill>
                  <a:srgbClr val="0033CC"/>
                </a:solidFill>
              </a:rPr>
              <a:t>utiliser</a:t>
            </a:r>
            <a:r>
              <a:rPr lang="en-GB" sz="1200" b="1" dirty="0">
                <a:solidFill>
                  <a:srgbClr val="0033CC"/>
                </a:solidFill>
              </a:rPr>
              <a:t> des </a:t>
            </a:r>
            <a:r>
              <a:rPr lang="en-GB" sz="1200" b="1" dirty="0" err="1">
                <a:solidFill>
                  <a:srgbClr val="0033CC"/>
                </a:solidFill>
              </a:rPr>
              <a:t>termes</a:t>
            </a:r>
            <a:r>
              <a:rPr lang="en-GB" sz="1200" b="1" dirty="0">
                <a:solidFill>
                  <a:srgbClr val="0033CC"/>
                </a:solidFill>
              </a:rPr>
              <a:t> trop techniques</a:t>
            </a:r>
            <a:r>
              <a:rPr lang="en-GB" sz="1200" dirty="0">
                <a:solidFill>
                  <a:srgbClr val="0033CC"/>
                </a:solidFill>
              </a:rPr>
              <a:t>.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200" dirty="0"/>
              <a:t>Ne pas raconteur à </a:t>
            </a:r>
            <a:r>
              <a:rPr lang="en-GB" sz="1200" dirty="0" err="1"/>
              <a:t>une</a:t>
            </a:r>
            <a:r>
              <a:rPr lang="en-GB" sz="1200" dirty="0"/>
              <a:t> </a:t>
            </a:r>
            <a:r>
              <a:rPr lang="en-GB" sz="1200" dirty="0" err="1"/>
              <a:t>personne</a:t>
            </a:r>
            <a:r>
              <a:rPr lang="en-GB" sz="1200" dirty="0"/>
              <a:t> </a:t>
            </a:r>
            <a:r>
              <a:rPr lang="en-GB" sz="1200" b="1" dirty="0" err="1">
                <a:solidFill>
                  <a:srgbClr val="0033CC"/>
                </a:solidFill>
              </a:rPr>
              <a:t>l’histoire</a:t>
            </a:r>
            <a:r>
              <a:rPr lang="en-GB" sz="1200" b="1" dirty="0">
                <a:solidFill>
                  <a:srgbClr val="0033CC"/>
                </a:solidFill>
              </a:rPr>
              <a:t> </a:t>
            </a:r>
            <a:r>
              <a:rPr lang="en-GB" sz="1200" b="1" dirty="0" err="1">
                <a:solidFill>
                  <a:srgbClr val="0033CC"/>
                </a:solidFill>
              </a:rPr>
              <a:t>d’une</a:t>
            </a:r>
            <a:r>
              <a:rPr lang="en-GB" sz="1200" b="1" dirty="0">
                <a:solidFill>
                  <a:srgbClr val="0033CC"/>
                </a:solidFill>
              </a:rPr>
              <a:t> </a:t>
            </a:r>
            <a:r>
              <a:rPr lang="en-GB" sz="1200" b="1" dirty="0" err="1">
                <a:solidFill>
                  <a:srgbClr val="0033CC"/>
                </a:solidFill>
              </a:rPr>
              <a:t>autre</a:t>
            </a:r>
            <a:r>
              <a:rPr lang="en-GB" sz="1200" b="1" dirty="0">
                <a:solidFill>
                  <a:srgbClr val="0033CC"/>
                </a:solidFill>
              </a:rPr>
              <a:t> </a:t>
            </a:r>
            <a:r>
              <a:rPr lang="en-GB" sz="1200" b="1" dirty="0" err="1">
                <a:solidFill>
                  <a:srgbClr val="0033CC"/>
                </a:solidFill>
              </a:rPr>
              <a:t>personne</a:t>
            </a:r>
            <a:r>
              <a:rPr lang="en-GB" sz="1200" b="1" dirty="0">
                <a:solidFill>
                  <a:srgbClr val="0033CC"/>
                </a:solidFill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Ne pas </a:t>
            </a:r>
            <a:r>
              <a:rPr lang="en-GB" sz="1200" dirty="0" err="1"/>
              <a:t>parler</a:t>
            </a:r>
            <a:r>
              <a:rPr lang="en-GB" sz="1200" dirty="0"/>
              <a:t> de </a:t>
            </a:r>
            <a:r>
              <a:rPr lang="en-GB" sz="1200" b="1" dirty="0" err="1">
                <a:solidFill>
                  <a:srgbClr val="0033CC"/>
                </a:solidFill>
              </a:rPr>
              <a:t>vos</a:t>
            </a:r>
            <a:r>
              <a:rPr lang="en-GB" sz="1200" b="1" dirty="0">
                <a:solidFill>
                  <a:srgbClr val="0033CC"/>
                </a:solidFill>
              </a:rPr>
              <a:t> </a:t>
            </a:r>
            <a:r>
              <a:rPr lang="en-GB" sz="1200" b="1" dirty="0" err="1">
                <a:solidFill>
                  <a:srgbClr val="0033CC"/>
                </a:solidFill>
              </a:rPr>
              <a:t>problèmes</a:t>
            </a:r>
            <a:r>
              <a:rPr lang="en-GB" sz="1200" b="1" dirty="0">
                <a:solidFill>
                  <a:srgbClr val="0033CC"/>
                </a:solidFill>
              </a:rPr>
              <a:t> </a:t>
            </a:r>
            <a:r>
              <a:rPr lang="en-GB" sz="1200" b="1" dirty="0" err="1">
                <a:solidFill>
                  <a:srgbClr val="0033CC"/>
                </a:solidFill>
              </a:rPr>
              <a:t>personnels</a:t>
            </a:r>
            <a:r>
              <a:rPr lang="en-GB" sz="1200" b="1" dirty="0">
                <a:solidFill>
                  <a:srgbClr val="0033CC"/>
                </a:solidFill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Ne pas faire de </a:t>
            </a:r>
            <a:r>
              <a:rPr lang="en-GB" sz="1200" b="1" dirty="0" err="1">
                <a:solidFill>
                  <a:srgbClr val="0033CC"/>
                </a:solidFill>
              </a:rPr>
              <a:t>fausses</a:t>
            </a:r>
            <a:r>
              <a:rPr lang="en-GB" sz="1200" b="1" dirty="0">
                <a:solidFill>
                  <a:srgbClr val="0033CC"/>
                </a:solidFill>
              </a:rPr>
              <a:t> </a:t>
            </a:r>
            <a:r>
              <a:rPr lang="en-GB" sz="1200" b="1" dirty="0" err="1">
                <a:solidFill>
                  <a:srgbClr val="0033CC"/>
                </a:solidFill>
              </a:rPr>
              <a:t>promesses</a:t>
            </a:r>
            <a:r>
              <a:rPr lang="en-GB" sz="1200" b="1" dirty="0">
                <a:solidFill>
                  <a:srgbClr val="0033CC"/>
                </a:solidFill>
              </a:rPr>
              <a:t> </a:t>
            </a:r>
            <a:r>
              <a:rPr lang="en-GB" sz="1200" dirty="0"/>
              <a:t>et</a:t>
            </a:r>
            <a:r>
              <a:rPr lang="pl-PL" sz="1200" dirty="0"/>
              <a:t> </a:t>
            </a:r>
            <a:r>
              <a:rPr lang="en-GB" sz="1200" dirty="0"/>
              <a:t>ne pas </a:t>
            </a:r>
            <a:r>
              <a:rPr lang="en-GB" sz="1200" dirty="0" err="1"/>
              <a:t>donner</a:t>
            </a:r>
            <a:r>
              <a:rPr lang="en-GB" sz="1200" dirty="0"/>
              <a:t> de faux </a:t>
            </a:r>
            <a:r>
              <a:rPr lang="en-GB" sz="1200" dirty="0" err="1"/>
              <a:t>espoirs</a:t>
            </a:r>
            <a:r>
              <a:rPr lang="en-GB" sz="1200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Ne pas </a:t>
            </a:r>
            <a:r>
              <a:rPr lang="en-GB" sz="1200" dirty="0" err="1"/>
              <a:t>penser</a:t>
            </a:r>
            <a:r>
              <a:rPr lang="en-GB" sz="1200" dirty="0"/>
              <a:t> et ne pas </a:t>
            </a:r>
            <a:r>
              <a:rPr lang="en-GB" sz="1200" dirty="0" err="1"/>
              <a:t>agir</a:t>
            </a:r>
            <a:r>
              <a:rPr lang="en-GB" sz="1200" dirty="0"/>
              <a:t> </a:t>
            </a:r>
            <a:r>
              <a:rPr lang="en-GB" sz="1200" b="1" dirty="0" err="1">
                <a:solidFill>
                  <a:srgbClr val="0033CC"/>
                </a:solidFill>
              </a:rPr>
              <a:t>comme</a:t>
            </a:r>
            <a:r>
              <a:rPr lang="en-GB" sz="1200" b="1" dirty="0">
                <a:solidFill>
                  <a:srgbClr val="0033CC"/>
                </a:solidFill>
              </a:rPr>
              <a:t> </a:t>
            </a:r>
            <a:r>
              <a:rPr lang="en-GB" sz="1200" b="1" dirty="0" err="1">
                <a:solidFill>
                  <a:srgbClr val="0033CC"/>
                </a:solidFill>
              </a:rPr>
              <a:t>si</a:t>
            </a:r>
            <a:r>
              <a:rPr lang="en-GB" sz="1200" b="1" dirty="0">
                <a:solidFill>
                  <a:srgbClr val="0033CC"/>
                </a:solidFill>
              </a:rPr>
              <a:t> </a:t>
            </a:r>
            <a:r>
              <a:rPr lang="en-GB" sz="1200" b="1" dirty="0" err="1">
                <a:solidFill>
                  <a:srgbClr val="0033CC"/>
                </a:solidFill>
              </a:rPr>
              <a:t>vous</a:t>
            </a:r>
            <a:r>
              <a:rPr lang="en-GB" sz="1200" b="1" dirty="0">
                <a:solidFill>
                  <a:srgbClr val="0033CC"/>
                </a:solidFill>
              </a:rPr>
              <a:t> </a:t>
            </a:r>
            <a:r>
              <a:rPr lang="en-GB" sz="1200" b="1" dirty="0" err="1">
                <a:solidFill>
                  <a:srgbClr val="0033CC"/>
                </a:solidFill>
              </a:rPr>
              <a:t>deviez</a:t>
            </a:r>
            <a:r>
              <a:rPr lang="en-GB" sz="1200" b="1" dirty="0">
                <a:solidFill>
                  <a:srgbClr val="0033CC"/>
                </a:solidFill>
              </a:rPr>
              <a:t> </a:t>
            </a:r>
            <a:r>
              <a:rPr lang="en-GB" sz="1200" b="1" dirty="0" err="1">
                <a:solidFill>
                  <a:srgbClr val="0033CC"/>
                </a:solidFill>
              </a:rPr>
              <a:t>résoudre</a:t>
            </a:r>
            <a:r>
              <a:rPr lang="en-GB" sz="1200" b="1" dirty="0">
                <a:solidFill>
                  <a:srgbClr val="0033CC"/>
                </a:solidFill>
              </a:rPr>
              <a:t> </a:t>
            </a:r>
            <a:r>
              <a:rPr lang="en-GB" sz="1200" b="1" dirty="0" err="1">
                <a:solidFill>
                  <a:srgbClr val="0033CC"/>
                </a:solidFill>
              </a:rPr>
              <a:t>tous</a:t>
            </a:r>
            <a:r>
              <a:rPr lang="en-GB" sz="1200" b="1" dirty="0">
                <a:solidFill>
                  <a:srgbClr val="0033CC"/>
                </a:solidFill>
              </a:rPr>
              <a:t> les </a:t>
            </a:r>
            <a:r>
              <a:rPr lang="en-GB" sz="1200" b="1" dirty="0" err="1">
                <a:solidFill>
                  <a:srgbClr val="0033CC"/>
                </a:solidFill>
              </a:rPr>
              <a:t>problèmes</a:t>
            </a:r>
            <a:r>
              <a:rPr lang="en-GB" sz="1200" b="1" dirty="0">
                <a:solidFill>
                  <a:srgbClr val="FF0000"/>
                </a:solidFill>
              </a:rPr>
              <a:t> </a:t>
            </a:r>
            <a:r>
              <a:rPr lang="en-GB" sz="1200" dirty="0"/>
              <a:t>des </a:t>
            </a:r>
            <a:r>
              <a:rPr lang="en-GB" sz="1200" dirty="0" err="1"/>
              <a:t>personnes</a:t>
            </a:r>
            <a:r>
              <a:rPr lang="en-GB" sz="1200" dirty="0"/>
              <a:t> à </a:t>
            </a:r>
            <a:r>
              <a:rPr lang="en-GB" sz="1200" dirty="0" err="1"/>
              <a:t>leur</a:t>
            </a:r>
            <a:r>
              <a:rPr lang="en-GB" sz="1200" dirty="0"/>
              <a:t> place.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0033CC"/>
                </a:solidFill>
              </a:rPr>
              <a:t>Ne pas </a:t>
            </a:r>
            <a:r>
              <a:rPr lang="en-GB" sz="1200" b="1" dirty="0" err="1">
                <a:solidFill>
                  <a:srgbClr val="0033CC"/>
                </a:solidFill>
              </a:rPr>
              <a:t>écarter</a:t>
            </a:r>
            <a:r>
              <a:rPr lang="en-GB" sz="1200" b="1" dirty="0">
                <a:solidFill>
                  <a:srgbClr val="0033CC"/>
                </a:solidFill>
              </a:rPr>
              <a:t> la </a:t>
            </a:r>
            <a:r>
              <a:rPr lang="en-GB" sz="1200" b="1" dirty="0" err="1">
                <a:solidFill>
                  <a:srgbClr val="0033CC"/>
                </a:solidFill>
              </a:rPr>
              <a:t>personne</a:t>
            </a:r>
            <a:r>
              <a:rPr lang="en-GB" sz="1200" b="1" dirty="0">
                <a:solidFill>
                  <a:srgbClr val="0033CC"/>
                </a:solidFill>
              </a:rPr>
              <a:t> </a:t>
            </a:r>
            <a:r>
              <a:rPr lang="en-GB" sz="1200" dirty="0"/>
              <a:t>de </a:t>
            </a:r>
            <a:r>
              <a:rPr lang="en-GB" sz="1200" dirty="0" err="1"/>
              <a:t>ses</a:t>
            </a:r>
            <a:r>
              <a:rPr lang="en-GB" sz="1200" dirty="0"/>
              <a:t> points forts et de son sentiment d’être capable de se </a:t>
            </a:r>
            <a:r>
              <a:rPr lang="en-GB" sz="1200" dirty="0" err="1"/>
              <a:t>prendre</a:t>
            </a:r>
            <a:r>
              <a:rPr lang="en-GB" sz="1200" dirty="0"/>
              <a:t> en charge.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Ne pas </a:t>
            </a:r>
            <a:r>
              <a:rPr lang="en-GB" sz="1200" dirty="0" err="1"/>
              <a:t>parler</a:t>
            </a:r>
            <a:r>
              <a:rPr lang="en-GB" sz="1200" dirty="0"/>
              <a:t> des </a:t>
            </a:r>
            <a:r>
              <a:rPr lang="en-GB" sz="1200" dirty="0" err="1"/>
              <a:t>personnes</a:t>
            </a:r>
            <a:r>
              <a:rPr lang="en-GB" sz="1200" dirty="0"/>
              <a:t> </a:t>
            </a:r>
            <a:r>
              <a:rPr lang="en-GB" sz="1200" b="1" dirty="0">
                <a:solidFill>
                  <a:srgbClr val="0033CC"/>
                </a:solidFill>
              </a:rPr>
              <a:t>de </a:t>
            </a:r>
            <a:r>
              <a:rPr lang="en-GB" sz="1200" b="1" dirty="0" err="1">
                <a:solidFill>
                  <a:srgbClr val="0033CC"/>
                </a:solidFill>
              </a:rPr>
              <a:t>façon</a:t>
            </a:r>
            <a:r>
              <a:rPr lang="en-GB" sz="1200" b="1" dirty="0">
                <a:solidFill>
                  <a:srgbClr val="0033CC"/>
                </a:solidFill>
              </a:rPr>
              <a:t> </a:t>
            </a:r>
            <a:r>
              <a:rPr lang="en-GB" sz="1200" b="1" dirty="0" err="1">
                <a:solidFill>
                  <a:srgbClr val="0033CC"/>
                </a:solidFill>
              </a:rPr>
              <a:t>négative</a:t>
            </a:r>
            <a:r>
              <a:rPr lang="en-GB" sz="1200" b="1" dirty="0">
                <a:solidFill>
                  <a:srgbClr val="0033CC"/>
                </a:solidFill>
              </a:rPr>
              <a:t>.</a:t>
            </a:r>
            <a:endParaRPr lang="en-GB" sz="1200" dirty="0">
              <a:solidFill>
                <a:srgbClr val="0033CC"/>
              </a:solidFill>
            </a:endParaRPr>
          </a:p>
          <a:p>
            <a:endParaRPr lang="en-GB" sz="1200" dirty="0">
              <a:solidFill>
                <a:srgbClr val="0033CC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17626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defTabSz="457200"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defTabSz="457200"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defTabSz="457200"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C05688DB-3157-2243-88C2-2FE0CF441B1A}" type="slidenum">
              <a:rPr lang="en-US">
                <a:latin typeface="Arial" charset="0"/>
              </a:rPr>
              <a:pPr/>
              <a:t>33</a:t>
            </a:fld>
            <a:endParaRPr lang="en-US">
              <a:latin typeface="Arial" charset="0"/>
            </a:endParaRPr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5966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defTabSz="457200"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defTabSz="457200"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defTabSz="457200"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A79C9AC1-45F9-484C-93CE-0B87AE543DDE}" type="slidenum">
              <a:rPr lang="en-US">
                <a:latin typeface="Arial" charset="0"/>
              </a:rPr>
              <a:pPr/>
              <a:t>34</a:t>
            </a:fld>
            <a:endParaRPr lang="en-US">
              <a:latin typeface="Arial" charset="0"/>
            </a:endParaRPr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 eaLnBrk="1" hangingPunct="1">
              <a:spcBef>
                <a:spcPct val="0"/>
              </a:spcBef>
            </a:pPr>
            <a:r>
              <a:rPr lang="en-US" dirty="0">
                <a:latin typeface="Arial" charset="0"/>
              </a:rPr>
              <a:t>Préparation – procédez à une évaluation sincère – évaluez vos besoins personnels et votre situation (facteurs de stress quotidiens, demandes de la famille, etc.)</a:t>
            </a:r>
          </a:p>
          <a:p>
            <a:pPr marL="228600" indent="-228600" eaLnBrk="1" hangingPunct="1">
              <a:spcBef>
                <a:spcPct val="0"/>
              </a:spcBef>
            </a:pPr>
            <a:r>
              <a:rPr lang="en-US" dirty="0">
                <a:latin typeface="Arial" charset="0"/>
              </a:rPr>
              <a:t>Piège : Croire que vous devez répondre aux </a:t>
            </a:r>
            <a:r>
              <a:rPr lang="en-US" altLang="ja-JP" dirty="0">
                <a:latin typeface="Arial" charset="0"/>
              </a:rPr>
              <a:t>besoins de tout le monde. 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>
                <a:latin typeface="Arial" charset="0"/>
              </a:rPr>
              <a:t>Les besoins sont accablants et les ressources peuvent être rares – impossible.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>
                <a:latin typeface="Arial" charset="0"/>
              </a:rPr>
              <a:t>Vous êtes ici provisoirement, vous devez donc agir pour aider les gens à commencer à </a:t>
            </a:r>
            <a:r>
              <a:rPr lang="en-US" dirty="0" err="1">
                <a:latin typeface="Arial" charset="0"/>
              </a:rPr>
              <a:t>s’entraider</a:t>
            </a:r>
            <a:r>
              <a:rPr lang="en-US" dirty="0">
                <a:latin typeface="Arial" charset="0"/>
              </a:rPr>
              <a:t>. </a:t>
            </a:r>
            <a:r>
              <a:rPr lang="en-US" dirty="0" err="1">
                <a:latin typeface="Arial" charset="0"/>
              </a:rPr>
              <a:t>Aidez</a:t>
            </a:r>
            <a:r>
              <a:rPr lang="en-US" dirty="0">
                <a:latin typeface="Arial" charset="0"/>
              </a:rPr>
              <a:t>-les à se ressaisir. 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>
                <a:latin typeface="Arial" charset="0"/>
              </a:rPr>
              <a:t>Ce</a:t>
            </a:r>
            <a:r>
              <a:rPr lang="en-US" altLang="ja-JP" dirty="0">
                <a:latin typeface="Arial" charset="0"/>
              </a:rPr>
              <a:t> </a:t>
            </a:r>
            <a:r>
              <a:rPr lang="en-US" altLang="ja-JP" dirty="0" err="1">
                <a:latin typeface="Arial" charset="0"/>
              </a:rPr>
              <a:t>n’est</a:t>
            </a:r>
            <a:r>
              <a:rPr lang="en-US" altLang="ja-JP" dirty="0">
                <a:latin typeface="Arial" charset="0"/>
              </a:rPr>
              <a:t> pas </a:t>
            </a:r>
            <a:r>
              <a:rPr lang="en-US" altLang="ja-JP" dirty="0" err="1">
                <a:latin typeface="Arial" charset="0"/>
              </a:rPr>
              <a:t>parce</a:t>
            </a:r>
            <a:r>
              <a:rPr lang="en-US" altLang="ja-JP" dirty="0">
                <a:latin typeface="Arial" charset="0"/>
              </a:rPr>
              <a:t> </a:t>
            </a:r>
            <a:r>
              <a:rPr lang="en-US" altLang="ja-JP" dirty="0" err="1">
                <a:latin typeface="Arial" charset="0"/>
              </a:rPr>
              <a:t>qu’ils</a:t>
            </a:r>
            <a:r>
              <a:rPr lang="en-US" altLang="ja-JP" dirty="0">
                <a:latin typeface="Arial" charset="0"/>
              </a:rPr>
              <a:t> ont vécu un </a:t>
            </a:r>
            <a:r>
              <a:rPr lang="en-US" altLang="ja-JP" dirty="0" err="1">
                <a:latin typeface="Arial" charset="0"/>
              </a:rPr>
              <a:t>événement</a:t>
            </a:r>
            <a:r>
              <a:rPr lang="en-US" altLang="ja-JP" dirty="0">
                <a:latin typeface="Arial" charset="0"/>
              </a:rPr>
              <a:t> </a:t>
            </a:r>
            <a:r>
              <a:rPr lang="en-US" altLang="ja-JP" dirty="0" err="1">
                <a:latin typeface="Arial" charset="0"/>
              </a:rPr>
              <a:t>stressant</a:t>
            </a:r>
            <a:r>
              <a:rPr lang="en-US" altLang="ja-JP" dirty="0">
                <a:latin typeface="Arial" charset="0"/>
              </a:rPr>
              <a:t> </a:t>
            </a:r>
            <a:r>
              <a:rPr lang="en-US" altLang="ja-JP" dirty="0" err="1">
                <a:latin typeface="Arial" charset="0"/>
              </a:rPr>
              <a:t>qu’ils</a:t>
            </a:r>
            <a:r>
              <a:rPr lang="en-US" altLang="ja-JP" dirty="0">
                <a:latin typeface="Arial" charset="0"/>
              </a:rPr>
              <a:t> sont impuissants.</a:t>
            </a:r>
          </a:p>
          <a:p>
            <a:pPr marL="228600" indent="-228600" eaLnBrk="1" hangingPunct="1">
              <a:spcBef>
                <a:spcPct val="0"/>
              </a:spcBef>
            </a:pP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3976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770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408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4479D6-E1AD-4E5B-A4F8-2E59461ED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8609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8994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4011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304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066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9136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4512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7064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617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0437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1494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9138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9089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5538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7749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8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072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90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377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446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056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666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966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>
                <a:solidFill>
                  <a:srgbClr val="FFFFFF"/>
                </a:solidFill>
                <a:ea typeface="Calibri"/>
              </a:rPr>
              <a:t>Rapid Response Teams Training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7142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altLang="zh-CN" sz="1200">
                <a:solidFill>
                  <a:schemeClr val="bg1"/>
                </a:solidFill>
                <a:latin typeface="Arial Narrow" pitchFamily="34" charset="0"/>
                <a:cs typeface="Arial" charset="0"/>
              </a:rPr>
              <a:t>Formation des Équipes d’Intervention Rapide</a:t>
            </a:r>
            <a:endParaRPr lang="en-GB" sz="120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19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86" r:id="rId11"/>
    <p:sldLayoutId id="2147483871" r:id="rId12"/>
    <p:sldLayoutId id="2147483872" r:id="rId13"/>
    <p:sldLayoutId id="2147483873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23B8-B28D-4534-87B7-7A29B022285D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335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  <p:sldLayoutId id="21474838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itle 1"/>
          <p:cNvSpPr>
            <a:spLocks noGrp="1"/>
          </p:cNvSpPr>
          <p:nvPr>
            <p:ph type="title" idx="4294967295"/>
          </p:nvPr>
        </p:nvSpPr>
        <p:spPr>
          <a:xfrm>
            <a:off x="1691680" y="332656"/>
            <a:ext cx="7420581" cy="1143000"/>
          </a:xfrm>
        </p:spPr>
        <p:txBody>
          <a:bodyPr>
            <a:noAutofit/>
          </a:bodyPr>
          <a:lstStyle/>
          <a:p>
            <a:pPr algn="r" eaLnBrk="1" hangingPunct="1"/>
            <a:r>
              <a:rPr lang="en-US" altLang="en-US" sz="3600" b="1" dirty="0">
                <a:solidFill>
                  <a:srgbClr val="0070C0"/>
                </a:solidFill>
                <a:cs typeface="Arial" charset="0"/>
              </a:rPr>
              <a:t>Formation des</a:t>
            </a:r>
            <a:r>
              <a:rPr lang="en-US" altLang="en-US" sz="3600" b="1" dirty="0">
                <a:solidFill>
                  <a:srgbClr val="002060"/>
                </a:solidFill>
                <a:cs typeface="Arial" charset="0"/>
              </a:rPr>
              <a:t> </a:t>
            </a:r>
            <a:br>
              <a:rPr lang="en-US" altLang="en-US" sz="3600" b="1">
                <a:solidFill>
                  <a:srgbClr val="002060"/>
                </a:solidFill>
                <a:cs typeface="Arial" charset="0"/>
              </a:rPr>
            </a:br>
            <a:r>
              <a:rPr lang="en-US" altLang="en-US" sz="3600" b="1">
                <a:solidFill>
                  <a:srgbClr val="002060"/>
                </a:solidFill>
                <a:cs typeface="Arial" charset="0"/>
              </a:rPr>
              <a:t>Equipes</a:t>
            </a:r>
            <a:r>
              <a:rPr lang="en-US" altLang="en-US" sz="3600" b="1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-US" altLang="en-US" sz="3600" b="1" dirty="0" err="1">
                <a:solidFill>
                  <a:srgbClr val="002060"/>
                </a:solidFill>
                <a:cs typeface="Arial" charset="0"/>
              </a:rPr>
              <a:t>d’Intervention</a:t>
            </a:r>
            <a:r>
              <a:rPr lang="en-US" altLang="en-US" sz="3600" b="1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-US" altLang="en-US" sz="3600" b="1" dirty="0" err="1">
                <a:solidFill>
                  <a:srgbClr val="002060"/>
                </a:solidFill>
                <a:cs typeface="Arial" charset="0"/>
              </a:rPr>
              <a:t>Rapide</a:t>
            </a:r>
            <a:endParaRPr lang="en-US" altLang="en-US" sz="3600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7172" name="Subtitle 2"/>
          <p:cNvSpPr>
            <a:spLocks noGrp="1"/>
          </p:cNvSpPr>
          <p:nvPr>
            <p:ph idx="4294967295"/>
          </p:nvPr>
        </p:nvSpPr>
        <p:spPr>
          <a:xfrm>
            <a:off x="0" y="4696544"/>
            <a:ext cx="8229600" cy="1252736"/>
          </a:xfrm>
          <a:noFill/>
        </p:spPr>
        <p:txBody>
          <a:bodyPr>
            <a:normAutofit/>
          </a:bodyPr>
          <a:lstStyle/>
          <a:p>
            <a:pPr marL="0" indent="0" algn="l" eaLnBrk="1" hangingPunct="1">
              <a:buNone/>
            </a:pPr>
            <a:r>
              <a:rPr lang="en-GB" b="1" dirty="0">
                <a:solidFill>
                  <a:srgbClr val="002060"/>
                </a:solidFill>
                <a:cs typeface="Arial" charset="0"/>
              </a:rPr>
              <a:t>B10.1 Premiers secours psychologiques pendant les </a:t>
            </a:r>
            <a:r>
              <a:rPr lang="en-GB" b="1" dirty="0" err="1">
                <a:solidFill>
                  <a:srgbClr val="002060"/>
                </a:solidFill>
                <a:cs typeface="Arial" charset="0"/>
              </a:rPr>
              <a:t>épidémies</a:t>
            </a:r>
            <a:r>
              <a:rPr lang="en-GB" b="1" dirty="0">
                <a:solidFill>
                  <a:srgbClr val="002060"/>
                </a:solidFill>
                <a:cs typeface="Arial" charset="0"/>
              </a:rPr>
              <a:t> de </a:t>
            </a:r>
            <a:r>
              <a:rPr lang="en-GB" b="1" dirty="0" err="1">
                <a:solidFill>
                  <a:srgbClr val="002060"/>
                </a:solidFill>
                <a:cs typeface="Arial" charset="0"/>
              </a:rPr>
              <a:t>maladie</a:t>
            </a:r>
            <a:r>
              <a:rPr lang="en-GB" b="1" dirty="0">
                <a:solidFill>
                  <a:srgbClr val="002060"/>
                </a:solidFill>
                <a:cs typeface="Arial" charset="0"/>
              </a:rPr>
              <a:t> à virus Ebola</a:t>
            </a:r>
            <a:endParaRPr lang="en-US" altLang="en-US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1DB179-9ACF-470D-BD39-C64035AE8862}"/>
              </a:ext>
            </a:extLst>
          </p:cNvPr>
          <p:cNvSpPr txBox="1"/>
          <p:nvPr/>
        </p:nvSpPr>
        <p:spPr>
          <a:xfrm>
            <a:off x="35496" y="6505599"/>
            <a:ext cx="1885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2060"/>
                </a:solidFill>
              </a:rPr>
              <a:t>Mise à jour: juin 2016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fr-FR" sz="3600" b="1" dirty="0">
                <a:solidFill>
                  <a:srgbClr val="002060"/>
                </a:solidFill>
              </a:rPr>
              <a:t>Réactions psychologiques à la détresse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474292" y="1528911"/>
            <a:ext cx="8195417" cy="4924425"/>
          </a:xfrm>
        </p:spPr>
        <p:txBody>
          <a:bodyPr>
            <a:normAutofit fontScale="77500" lnSpcReduction="20000"/>
          </a:bodyPr>
          <a:lstStyle/>
          <a:p>
            <a:r>
              <a:rPr lang="fr-FR" sz="3100" dirty="0">
                <a:solidFill>
                  <a:schemeClr val="tx1"/>
                </a:solidFill>
              </a:rPr>
              <a:t>Symptômes physiques n’ayant pas de base médicale.</a:t>
            </a:r>
          </a:p>
          <a:p>
            <a:r>
              <a:rPr lang="fr-FR" sz="3100" dirty="0">
                <a:solidFill>
                  <a:schemeClr val="tx1"/>
                </a:solidFill>
              </a:rPr>
              <a:t>Humeur dépressive</a:t>
            </a:r>
          </a:p>
          <a:p>
            <a:r>
              <a:rPr lang="fr-FR" sz="3100" dirty="0">
                <a:solidFill>
                  <a:schemeClr val="tx1"/>
                </a:solidFill>
              </a:rPr>
              <a:t>Anxiété, peur</a:t>
            </a:r>
            <a:endParaRPr lang="en-GB" sz="3100" dirty="0">
              <a:solidFill>
                <a:schemeClr val="tx1"/>
              </a:solidFill>
            </a:endParaRPr>
          </a:p>
          <a:p>
            <a:pPr lvl="0"/>
            <a:r>
              <a:rPr lang="fr-FR" sz="3100" dirty="0">
                <a:solidFill>
                  <a:schemeClr val="tx1"/>
                </a:solidFill>
              </a:rPr>
              <a:t>Être « sur ses gardes » ou « agité »</a:t>
            </a:r>
            <a:endParaRPr lang="en-GB" sz="3100" dirty="0">
              <a:solidFill>
                <a:schemeClr val="tx1"/>
              </a:solidFill>
            </a:endParaRPr>
          </a:p>
          <a:p>
            <a:pPr lvl="0"/>
            <a:r>
              <a:rPr lang="fr-FR" sz="3100" dirty="0">
                <a:solidFill>
                  <a:schemeClr val="tx1"/>
                </a:solidFill>
              </a:rPr>
              <a:t>Insomnie, cauchemars</a:t>
            </a:r>
            <a:endParaRPr lang="en-GB" sz="3100" dirty="0">
              <a:solidFill>
                <a:schemeClr val="tx1"/>
              </a:solidFill>
            </a:endParaRPr>
          </a:p>
          <a:p>
            <a:pPr lvl="0"/>
            <a:r>
              <a:rPr lang="fr-FR" sz="3100" dirty="0">
                <a:solidFill>
                  <a:schemeClr val="tx1"/>
                </a:solidFill>
              </a:rPr>
              <a:t>Irritabilité, colère</a:t>
            </a:r>
            <a:endParaRPr lang="en-GB" sz="3100" dirty="0">
              <a:solidFill>
                <a:schemeClr val="tx1"/>
              </a:solidFill>
            </a:endParaRPr>
          </a:p>
          <a:p>
            <a:pPr lvl="0"/>
            <a:r>
              <a:rPr lang="fr-FR" sz="3100" dirty="0">
                <a:solidFill>
                  <a:schemeClr val="tx1"/>
                </a:solidFill>
              </a:rPr>
              <a:t>Sentiment de culpabilité, de honte</a:t>
            </a:r>
          </a:p>
          <a:p>
            <a:pPr lvl="0"/>
            <a:r>
              <a:rPr lang="fr-FR" sz="3100" dirty="0">
                <a:solidFill>
                  <a:schemeClr val="tx1"/>
                </a:solidFill>
              </a:rPr>
              <a:t>Être confus, indifférent sur le plan émotionnel</a:t>
            </a:r>
          </a:p>
          <a:p>
            <a:pPr lvl="0"/>
            <a:r>
              <a:rPr lang="fr-FR" sz="3100" dirty="0">
                <a:solidFill>
                  <a:schemeClr val="tx1"/>
                </a:solidFill>
              </a:rPr>
              <a:t>Être renfermé ou très figé</a:t>
            </a:r>
          </a:p>
          <a:p>
            <a:pPr lvl="0"/>
            <a:r>
              <a:rPr lang="fr-FR" sz="3100" dirty="0">
                <a:solidFill>
                  <a:schemeClr val="tx1"/>
                </a:solidFill>
              </a:rPr>
              <a:t>Être désorienté</a:t>
            </a:r>
          </a:p>
          <a:p>
            <a:pPr lvl="0"/>
            <a:r>
              <a:rPr lang="fr-FR" sz="3100" dirty="0">
                <a:solidFill>
                  <a:schemeClr val="tx1"/>
                </a:solidFill>
              </a:rPr>
              <a:t>Etre incapable de s'occuper de soi ou de ses enfants.</a:t>
            </a:r>
          </a:p>
          <a:p>
            <a:pPr lvl="0"/>
            <a:endParaRPr lang="en-GB" dirty="0"/>
          </a:p>
          <a:p>
            <a:endParaRPr lang="en-GB" dirty="0"/>
          </a:p>
        </p:txBody>
      </p:sp>
      <p:pic>
        <p:nvPicPr>
          <p:cNvPr id="7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2492896"/>
            <a:ext cx="928694" cy="12144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>
                <a:solidFill>
                  <a:srgbClr val="002060"/>
                </a:solidFill>
              </a:rPr>
              <a:t>En quoi consistent les Premiers </a:t>
            </a:r>
            <a:r>
              <a:rPr lang="en-GB" sz="3600" b="1" dirty="0" err="1">
                <a:solidFill>
                  <a:srgbClr val="002060"/>
                </a:solidFill>
              </a:rPr>
              <a:t>Soins</a:t>
            </a:r>
            <a:r>
              <a:rPr lang="en-GB" sz="3600" b="1" dirty="0">
                <a:solidFill>
                  <a:srgbClr val="002060"/>
                </a:solidFill>
              </a:rPr>
              <a:t> </a:t>
            </a:r>
            <a:r>
              <a:rPr lang="en-GB" sz="3600" b="1" dirty="0" err="1">
                <a:solidFill>
                  <a:srgbClr val="002060"/>
                </a:solidFill>
              </a:rPr>
              <a:t>Psychologiques</a:t>
            </a:r>
            <a:r>
              <a:rPr lang="en-GB" sz="3600" b="1" dirty="0">
                <a:solidFill>
                  <a:srgbClr val="002060"/>
                </a:solidFill>
              </a:rPr>
              <a:t>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5325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2400" dirty="0"/>
              <a:t>Aide à la </a:t>
            </a:r>
            <a:r>
              <a:rPr lang="en-GB" sz="2400" dirty="0" err="1"/>
              <a:t>fois</a:t>
            </a:r>
            <a:r>
              <a:rPr lang="en-GB" sz="2400" dirty="0"/>
              <a:t> </a:t>
            </a:r>
            <a:r>
              <a:rPr lang="en-GB" sz="2400" dirty="0" err="1"/>
              <a:t>humaine</a:t>
            </a:r>
            <a:r>
              <a:rPr lang="en-GB" sz="2400" dirty="0"/>
              <a:t> et </a:t>
            </a:r>
            <a:r>
              <a:rPr lang="en-GB" sz="2400" dirty="0" err="1"/>
              <a:t>pratique</a:t>
            </a:r>
            <a:r>
              <a:rPr lang="en-GB" sz="2400" dirty="0"/>
              <a:t> </a:t>
            </a:r>
            <a:r>
              <a:rPr lang="en-GB" sz="2400" dirty="0" err="1"/>
              <a:t>apportée</a:t>
            </a:r>
            <a:r>
              <a:rPr lang="en-GB" sz="2400" dirty="0"/>
              <a:t> à</a:t>
            </a:r>
            <a:r>
              <a:rPr lang="pl-PL" sz="2400" dirty="0"/>
              <a:t> </a:t>
            </a:r>
            <a:r>
              <a:rPr lang="en-GB" sz="2400" dirty="0"/>
              <a:t>des êtres humains qui ont été récemment </a:t>
            </a:r>
            <a:r>
              <a:rPr lang="en-GB" sz="2400" dirty="0" err="1"/>
              <a:t>victimes</a:t>
            </a:r>
            <a:r>
              <a:rPr lang="en-GB" sz="2400" dirty="0"/>
              <a:t> </a:t>
            </a:r>
            <a:r>
              <a:rPr lang="en-GB" sz="2400" dirty="0" err="1"/>
              <a:t>d’une</a:t>
            </a:r>
            <a:r>
              <a:rPr lang="en-GB" sz="2400" dirty="0"/>
              <a:t> situation de détresse grave. Elle consiste à :</a:t>
            </a:r>
          </a:p>
          <a:p>
            <a:pPr marL="0" indent="0">
              <a:buNone/>
            </a:pPr>
            <a:endParaRPr lang="en-GB" sz="2400" dirty="0"/>
          </a:p>
          <a:p>
            <a:pPr lvl="1" indent="-385763">
              <a:buFont typeface="Arial" panose="020B0604020202020204" pitchFamily="34" charset="0"/>
              <a:buChar char="•"/>
            </a:pPr>
            <a:r>
              <a:rPr lang="en-GB" sz="2400" b="1" dirty="0" err="1">
                <a:solidFill>
                  <a:srgbClr val="0000FF"/>
                </a:solidFill>
              </a:rPr>
              <a:t>Écouter</a:t>
            </a:r>
            <a:r>
              <a:rPr lang="en-GB" sz="2400" dirty="0"/>
              <a:t> </a:t>
            </a:r>
            <a:r>
              <a:rPr lang="en-GB" sz="2400" b="1" dirty="0">
                <a:solidFill>
                  <a:srgbClr val="0000FF"/>
                </a:solidFill>
              </a:rPr>
              <a:t>les </a:t>
            </a:r>
            <a:r>
              <a:rPr lang="en-GB" sz="2400" b="1" dirty="0" err="1">
                <a:solidFill>
                  <a:srgbClr val="0000FF"/>
                </a:solidFill>
              </a:rPr>
              <a:t>personnes</a:t>
            </a:r>
            <a:r>
              <a:rPr lang="en-GB" sz="2400" dirty="0"/>
              <a:t>, </a:t>
            </a:r>
            <a:r>
              <a:rPr lang="en-GB" sz="2400" dirty="0" err="1"/>
              <a:t>mais</a:t>
            </a:r>
            <a:r>
              <a:rPr lang="en-GB" sz="2400" dirty="0"/>
              <a:t> ne pas les </a:t>
            </a:r>
            <a:r>
              <a:rPr lang="en-GB" sz="2400" dirty="0" err="1"/>
              <a:t>pousser</a:t>
            </a:r>
            <a:r>
              <a:rPr lang="en-GB" sz="2400" dirty="0"/>
              <a:t> </a:t>
            </a:r>
            <a:r>
              <a:rPr lang="en-GB" sz="2400" dirty="0" err="1"/>
              <a:t>à</a:t>
            </a:r>
            <a:r>
              <a:rPr lang="en-GB" sz="2400" dirty="0"/>
              <a:t> </a:t>
            </a:r>
            <a:r>
              <a:rPr lang="en-GB" sz="2400" dirty="0" err="1"/>
              <a:t>parler</a:t>
            </a:r>
            <a:r>
              <a:rPr lang="en-GB" sz="2400" dirty="0"/>
              <a:t>.</a:t>
            </a:r>
          </a:p>
          <a:p>
            <a:pPr lvl="1" indent="-385763">
              <a:buFont typeface="Arial" panose="020B0604020202020204" pitchFamily="34" charset="0"/>
              <a:buChar char="•"/>
            </a:pPr>
            <a:r>
              <a:rPr lang="en-GB" sz="2400" dirty="0" err="1"/>
              <a:t>Évaluer</a:t>
            </a:r>
            <a:r>
              <a:rPr lang="en-GB" sz="2400" dirty="0"/>
              <a:t> </a:t>
            </a:r>
            <a:r>
              <a:rPr lang="en-GB" sz="2400" b="1" dirty="0" err="1">
                <a:solidFill>
                  <a:srgbClr val="0000FF"/>
                </a:solidFill>
              </a:rPr>
              <a:t>leurs</a:t>
            </a:r>
            <a:r>
              <a:rPr lang="en-GB" sz="2400" b="1" dirty="0">
                <a:solidFill>
                  <a:srgbClr val="0000FF"/>
                </a:solidFill>
              </a:rPr>
              <a:t> </a:t>
            </a:r>
            <a:r>
              <a:rPr lang="en-GB" sz="2400" b="1" dirty="0" err="1">
                <a:solidFill>
                  <a:srgbClr val="0000FF"/>
                </a:solidFill>
              </a:rPr>
              <a:t>besoins</a:t>
            </a:r>
            <a:r>
              <a:rPr lang="en-GB" sz="2400" b="1" dirty="0">
                <a:solidFill>
                  <a:srgbClr val="0000FF"/>
                </a:solidFill>
              </a:rPr>
              <a:t> et </a:t>
            </a:r>
            <a:r>
              <a:rPr lang="en-GB" sz="2400" b="1" dirty="0" err="1">
                <a:solidFill>
                  <a:srgbClr val="0000FF"/>
                </a:solidFill>
              </a:rPr>
              <a:t>leurs</a:t>
            </a:r>
            <a:r>
              <a:rPr lang="en-GB" sz="2400" b="1" dirty="0">
                <a:solidFill>
                  <a:srgbClr val="0000FF"/>
                </a:solidFill>
              </a:rPr>
              <a:t> </a:t>
            </a:r>
            <a:r>
              <a:rPr lang="en-GB" sz="2400" b="1" dirty="0" err="1">
                <a:solidFill>
                  <a:srgbClr val="0000FF"/>
                </a:solidFill>
              </a:rPr>
              <a:t>préoccupations</a:t>
            </a:r>
            <a:endParaRPr lang="en-GB" sz="2400" b="1" dirty="0">
              <a:solidFill>
                <a:srgbClr val="0000FF"/>
              </a:solidFill>
            </a:endParaRPr>
          </a:p>
          <a:p>
            <a:pPr lvl="1" indent="-385763">
              <a:buFont typeface="Arial" panose="020B0604020202020204" pitchFamily="34" charset="0"/>
              <a:buChar char="•"/>
            </a:pPr>
            <a:r>
              <a:rPr lang="en-GB" sz="2400" dirty="0"/>
              <a:t>Aider les </a:t>
            </a:r>
            <a:r>
              <a:rPr lang="en-GB" sz="2400" dirty="0" err="1"/>
              <a:t>personnes</a:t>
            </a:r>
            <a:r>
              <a:rPr lang="en-GB" sz="2400" dirty="0"/>
              <a:t> à </a:t>
            </a:r>
            <a:r>
              <a:rPr lang="en-GB" sz="2400" b="1" dirty="0">
                <a:solidFill>
                  <a:srgbClr val="0000FF"/>
                </a:solidFill>
              </a:rPr>
              <a:t>se </a:t>
            </a:r>
            <a:r>
              <a:rPr lang="en-GB" sz="2400" b="1" dirty="0" err="1">
                <a:solidFill>
                  <a:srgbClr val="0000FF"/>
                </a:solidFill>
              </a:rPr>
              <a:t>mettre</a:t>
            </a:r>
            <a:r>
              <a:rPr lang="en-GB" sz="2400" b="1" dirty="0">
                <a:solidFill>
                  <a:srgbClr val="0000FF"/>
                </a:solidFill>
              </a:rPr>
              <a:t> en contact </a:t>
            </a:r>
            <a:r>
              <a:rPr lang="en-GB" sz="2400" dirty="0"/>
              <a:t>avec les </a:t>
            </a:r>
            <a:r>
              <a:rPr lang="en-GB" sz="2400" b="1" dirty="0" err="1">
                <a:solidFill>
                  <a:srgbClr val="0000FF"/>
                </a:solidFill>
              </a:rPr>
              <a:t>informations</a:t>
            </a:r>
            <a:r>
              <a:rPr lang="en-GB" sz="2400" b="1" dirty="0">
                <a:solidFill>
                  <a:srgbClr val="0000FF"/>
                </a:solidFill>
              </a:rPr>
              <a:t>, les services et les </a:t>
            </a:r>
            <a:r>
              <a:rPr lang="en-GB" sz="2400" b="1" dirty="0" err="1">
                <a:solidFill>
                  <a:srgbClr val="0000FF"/>
                </a:solidFill>
              </a:rPr>
              <a:t>soutiens</a:t>
            </a:r>
            <a:r>
              <a:rPr lang="en-GB" sz="2400" b="1" dirty="0">
                <a:solidFill>
                  <a:srgbClr val="0000FF"/>
                </a:solidFill>
              </a:rPr>
              <a:t> </a:t>
            </a:r>
            <a:r>
              <a:rPr lang="en-GB" sz="2400" b="1" dirty="0" err="1">
                <a:solidFill>
                  <a:srgbClr val="0000FF"/>
                </a:solidFill>
              </a:rPr>
              <a:t>sociaux</a:t>
            </a:r>
            <a:endParaRPr lang="en-GB" sz="2400" b="1" dirty="0">
              <a:solidFill>
                <a:srgbClr val="0000FF"/>
              </a:solidFill>
            </a:endParaRPr>
          </a:p>
          <a:p>
            <a:pPr lvl="1" indent="-385763">
              <a:buFont typeface="Arial" panose="020B0604020202020204" pitchFamily="34" charset="0"/>
              <a:buChar char="•"/>
            </a:pPr>
            <a:r>
              <a:rPr lang="en-GB" sz="2400" dirty="0"/>
              <a:t>Aider les </a:t>
            </a:r>
            <a:r>
              <a:rPr lang="en-GB" sz="2400" dirty="0" err="1"/>
              <a:t>personnes</a:t>
            </a:r>
            <a:r>
              <a:rPr lang="en-GB" sz="2400" dirty="0"/>
              <a:t> à </a:t>
            </a:r>
            <a:r>
              <a:rPr lang="en-GB" sz="2400" dirty="0" err="1"/>
              <a:t>subvenir</a:t>
            </a:r>
            <a:r>
              <a:rPr lang="en-GB" sz="2400" dirty="0"/>
              <a:t> à </a:t>
            </a:r>
            <a:r>
              <a:rPr lang="en-GB" sz="2400" dirty="0" err="1">
                <a:solidFill>
                  <a:schemeClr val="tx1"/>
                </a:solidFill>
              </a:rPr>
              <a:t>leurs</a:t>
            </a:r>
            <a:r>
              <a:rPr lang="en-GB" sz="2400" dirty="0">
                <a:solidFill>
                  <a:schemeClr val="tx1"/>
                </a:solidFill>
              </a:rPr>
              <a:t> </a:t>
            </a:r>
            <a:r>
              <a:rPr lang="en-GB" sz="2400" dirty="0" err="1">
                <a:solidFill>
                  <a:schemeClr val="tx1"/>
                </a:solidFill>
              </a:rPr>
              <a:t>besoins</a:t>
            </a:r>
            <a:r>
              <a:rPr lang="en-GB" sz="2400" dirty="0">
                <a:solidFill>
                  <a:schemeClr val="tx1"/>
                </a:solidFill>
              </a:rPr>
              <a:t> </a:t>
            </a:r>
            <a:r>
              <a:rPr lang="en-GB" sz="2400" dirty="0" err="1">
                <a:solidFill>
                  <a:schemeClr val="tx1"/>
                </a:solidFill>
              </a:rPr>
              <a:t>essentiels</a:t>
            </a:r>
            <a:r>
              <a:rPr lang="en-GB" sz="2400" dirty="0">
                <a:solidFill>
                  <a:schemeClr val="tx1"/>
                </a:solidFill>
              </a:rPr>
              <a:t> </a:t>
            </a:r>
            <a:r>
              <a:rPr lang="en-GB" sz="2400" dirty="0"/>
              <a:t>(</a:t>
            </a:r>
            <a:r>
              <a:rPr lang="en-GB" sz="2400" dirty="0" err="1"/>
              <a:t>nourriture</a:t>
            </a:r>
            <a:r>
              <a:rPr lang="en-GB" sz="2400" dirty="0"/>
              <a:t> et eau, </a:t>
            </a:r>
            <a:r>
              <a:rPr lang="en-GB" sz="2400" dirty="0" err="1"/>
              <a:t>informations</a:t>
            </a:r>
            <a:r>
              <a:rPr lang="en-GB" sz="2400" dirty="0"/>
              <a:t>).</a:t>
            </a:r>
          </a:p>
          <a:p>
            <a:pPr lvl="1" indent="-385763">
              <a:buFont typeface="Arial" panose="020B0604020202020204" pitchFamily="34" charset="0"/>
              <a:buChar char="•"/>
            </a:pPr>
            <a:r>
              <a:rPr lang="en-GB" sz="2400" dirty="0" err="1">
                <a:solidFill>
                  <a:schemeClr val="tx1"/>
                </a:solidFill>
              </a:rPr>
              <a:t>Apporter</a:t>
            </a:r>
            <a:r>
              <a:rPr lang="en-GB" sz="2400" dirty="0">
                <a:solidFill>
                  <a:schemeClr val="tx1"/>
                </a:solidFill>
              </a:rPr>
              <a:t> des soins et un soutien concrets sans intrusion</a:t>
            </a:r>
          </a:p>
          <a:p>
            <a:pPr lvl="1" indent="-385763">
              <a:buFont typeface="Arial" panose="020B0604020202020204" pitchFamily="34" charset="0"/>
              <a:buChar char="•"/>
            </a:pPr>
            <a:r>
              <a:rPr lang="en-GB" sz="2400" dirty="0" err="1">
                <a:solidFill>
                  <a:schemeClr val="tx1"/>
                </a:solidFill>
              </a:rPr>
              <a:t>Réconforter</a:t>
            </a:r>
            <a:r>
              <a:rPr lang="en-GB" sz="2400" dirty="0">
                <a:solidFill>
                  <a:schemeClr val="tx1"/>
                </a:solidFill>
              </a:rPr>
              <a:t> les personnes et les aider à se calmer</a:t>
            </a:r>
          </a:p>
          <a:p>
            <a:pPr lvl="1" indent="-385763">
              <a:buFont typeface="Arial" panose="020B0604020202020204" pitchFamily="34" charset="0"/>
              <a:buChar char="•"/>
            </a:pPr>
            <a:r>
              <a:rPr lang="en-GB" sz="2400" dirty="0" err="1">
                <a:solidFill>
                  <a:schemeClr val="tx1"/>
                </a:solidFill>
              </a:rPr>
              <a:t>Protéger</a:t>
            </a:r>
            <a:r>
              <a:rPr lang="en-GB" sz="2400" dirty="0">
                <a:solidFill>
                  <a:schemeClr val="tx1"/>
                </a:solidFill>
              </a:rPr>
              <a:t> les personnes de nouveaux </a:t>
            </a:r>
            <a:r>
              <a:rPr lang="en-GB" sz="2400" dirty="0" err="1">
                <a:solidFill>
                  <a:schemeClr val="tx1"/>
                </a:solidFill>
              </a:rPr>
              <a:t>maux</a:t>
            </a:r>
            <a:r>
              <a:rPr lang="en-GB" sz="24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247513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en-GB" sz="3600" b="1" dirty="0">
                <a:solidFill>
                  <a:srgbClr val="002060"/>
                </a:solidFill>
              </a:rPr>
              <a:t>Ce que les Premiers </a:t>
            </a:r>
            <a:r>
              <a:rPr lang="en-GB" sz="3600" b="1" dirty="0" err="1">
                <a:solidFill>
                  <a:srgbClr val="002060"/>
                </a:solidFill>
              </a:rPr>
              <a:t>Soins</a:t>
            </a:r>
            <a:r>
              <a:rPr lang="en-GB" sz="3600" b="1" dirty="0">
                <a:solidFill>
                  <a:srgbClr val="002060"/>
                </a:solidFill>
              </a:rPr>
              <a:t> </a:t>
            </a:r>
            <a:r>
              <a:rPr lang="en-GB" sz="3600" b="1" dirty="0" err="1">
                <a:solidFill>
                  <a:srgbClr val="002060"/>
                </a:solidFill>
              </a:rPr>
              <a:t>Psychologiques</a:t>
            </a:r>
            <a:r>
              <a:rPr lang="en-GB" sz="3600" b="1" dirty="0">
                <a:solidFill>
                  <a:srgbClr val="002060"/>
                </a:solidFill>
              </a:rPr>
              <a:t> ne sont PAS 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dirty="0">
                <a:solidFill>
                  <a:schemeClr val="tx1"/>
                </a:solidFill>
              </a:rPr>
              <a:t>Les Premiers Soins Psychologiques </a:t>
            </a:r>
            <a:r>
              <a:rPr lang="fr-FR" sz="2400" b="1" dirty="0">
                <a:solidFill>
                  <a:srgbClr val="0000FF"/>
                </a:solidFill>
              </a:rPr>
              <a:t>NE SONT PAS…</a:t>
            </a:r>
            <a:endParaRPr lang="en-GB" sz="2400" b="1" dirty="0">
              <a:solidFill>
                <a:srgbClr val="0000FF"/>
              </a:solidFill>
            </a:endParaRPr>
          </a:p>
          <a:p>
            <a:pPr marL="357188" indent="-357188"/>
            <a:r>
              <a:rPr lang="en-GB" sz="2400" dirty="0" err="1">
                <a:solidFill>
                  <a:schemeClr val="tx1"/>
                </a:solidFill>
              </a:rPr>
              <a:t>Une</a:t>
            </a:r>
            <a:r>
              <a:rPr lang="en-GB" sz="2400" dirty="0">
                <a:solidFill>
                  <a:schemeClr val="tx1"/>
                </a:solidFill>
              </a:rPr>
              <a:t> consultation </a:t>
            </a:r>
            <a:r>
              <a:rPr lang="en-GB" sz="2400" dirty="0" err="1">
                <a:solidFill>
                  <a:schemeClr val="tx1"/>
                </a:solidFill>
              </a:rPr>
              <a:t>professionnelle</a:t>
            </a:r>
            <a:r>
              <a:rPr lang="en-GB" sz="2400" dirty="0">
                <a:solidFill>
                  <a:schemeClr val="tx1"/>
                </a:solidFill>
              </a:rPr>
              <a:t>.</a:t>
            </a:r>
          </a:p>
          <a:p>
            <a:pPr marL="357188" indent="-357188"/>
            <a:r>
              <a:rPr lang="en-GB" sz="2400" dirty="0" err="1">
                <a:solidFill>
                  <a:schemeClr val="tx1"/>
                </a:solidFill>
              </a:rPr>
              <a:t>Une</a:t>
            </a:r>
            <a:r>
              <a:rPr lang="en-GB" sz="2400" dirty="0">
                <a:solidFill>
                  <a:schemeClr val="tx1"/>
                </a:solidFill>
              </a:rPr>
              <a:t> aide que seuls les professionnels peuvent apporter.</a:t>
            </a:r>
          </a:p>
          <a:p>
            <a:pPr marL="357188" indent="-357188"/>
            <a:r>
              <a:rPr lang="en-GB" sz="2400" dirty="0">
                <a:solidFill>
                  <a:schemeClr val="tx1"/>
                </a:solidFill>
              </a:rPr>
              <a:t>Un «</a:t>
            </a:r>
            <a:r>
              <a:rPr lang="pl-PL" sz="2400" dirty="0">
                <a:solidFill>
                  <a:schemeClr val="tx1"/>
                </a:solidFill>
              </a:rPr>
              <a:t> </a:t>
            </a:r>
            <a:r>
              <a:rPr lang="en-GB" sz="2400" dirty="0">
                <a:solidFill>
                  <a:schemeClr val="tx1"/>
                </a:solidFill>
              </a:rPr>
              <a:t>debriefing </a:t>
            </a:r>
            <a:r>
              <a:rPr lang="en-GB" sz="2400" dirty="0" err="1">
                <a:solidFill>
                  <a:schemeClr val="tx1"/>
                </a:solidFill>
              </a:rPr>
              <a:t>psychologique</a:t>
            </a:r>
            <a:r>
              <a:rPr lang="pl-PL" sz="2400" dirty="0">
                <a:solidFill>
                  <a:schemeClr val="tx1"/>
                </a:solidFill>
              </a:rPr>
              <a:t> </a:t>
            </a:r>
            <a:r>
              <a:rPr lang="en-GB" sz="2400" dirty="0">
                <a:solidFill>
                  <a:schemeClr val="tx1"/>
                </a:solidFill>
              </a:rPr>
              <a:t>».</a:t>
            </a:r>
          </a:p>
          <a:p>
            <a:pPr marL="357188" indent="-357188"/>
            <a:r>
              <a:rPr lang="en-GB" sz="2400" dirty="0">
                <a:solidFill>
                  <a:schemeClr val="tx1"/>
                </a:solidFill>
              </a:rPr>
              <a:t>Il ne </a:t>
            </a:r>
            <a:r>
              <a:rPr lang="en-GB" sz="2400" dirty="0" err="1">
                <a:solidFill>
                  <a:schemeClr val="tx1"/>
                </a:solidFill>
              </a:rPr>
              <a:t>s’agit</a:t>
            </a:r>
            <a:r>
              <a:rPr lang="en-GB" sz="2400" dirty="0">
                <a:solidFill>
                  <a:schemeClr val="tx1"/>
                </a:solidFill>
              </a:rPr>
              <a:t> PAS de demander aux </a:t>
            </a:r>
            <a:r>
              <a:rPr lang="en-GB" sz="2400" dirty="0" err="1">
                <a:solidFill>
                  <a:schemeClr val="tx1"/>
                </a:solidFill>
              </a:rPr>
              <a:t>personnes</a:t>
            </a:r>
            <a:r>
              <a:rPr lang="en-GB" sz="2400" dirty="0">
                <a:solidFill>
                  <a:schemeClr val="tx1"/>
                </a:solidFill>
              </a:rPr>
              <a:t> </a:t>
            </a:r>
            <a:r>
              <a:rPr lang="en-GB" sz="2400" dirty="0" err="1">
                <a:solidFill>
                  <a:schemeClr val="tx1"/>
                </a:solidFill>
              </a:rPr>
              <a:t>d’analyser</a:t>
            </a:r>
            <a:r>
              <a:rPr lang="en-GB" sz="2400" dirty="0">
                <a:solidFill>
                  <a:schemeClr val="tx1"/>
                </a:solidFill>
              </a:rPr>
              <a:t> </a:t>
            </a:r>
            <a:r>
              <a:rPr lang="en-GB" sz="2400" dirty="0" err="1">
                <a:solidFill>
                  <a:schemeClr val="tx1"/>
                </a:solidFill>
              </a:rPr>
              <a:t>ce</a:t>
            </a:r>
            <a:r>
              <a:rPr lang="en-GB" sz="2400" dirty="0">
                <a:solidFill>
                  <a:schemeClr val="tx1"/>
                </a:solidFill>
              </a:rPr>
              <a:t> </a:t>
            </a:r>
            <a:r>
              <a:rPr lang="en-GB" sz="2400" dirty="0" err="1">
                <a:solidFill>
                  <a:schemeClr val="tx1"/>
                </a:solidFill>
              </a:rPr>
              <a:t>qu’il</a:t>
            </a:r>
            <a:r>
              <a:rPr lang="en-GB" sz="2400" dirty="0">
                <a:solidFill>
                  <a:schemeClr val="tx1"/>
                </a:solidFill>
              </a:rPr>
              <a:t> </a:t>
            </a:r>
            <a:r>
              <a:rPr lang="en-GB" sz="2400" dirty="0" err="1">
                <a:solidFill>
                  <a:schemeClr val="tx1"/>
                </a:solidFill>
              </a:rPr>
              <a:t>s’est</a:t>
            </a:r>
            <a:r>
              <a:rPr lang="en-GB" sz="2400" dirty="0">
                <a:solidFill>
                  <a:schemeClr val="tx1"/>
                </a:solidFill>
              </a:rPr>
              <a:t> produit ou de </a:t>
            </a:r>
            <a:r>
              <a:rPr lang="en-GB" sz="2400" dirty="0" err="1">
                <a:solidFill>
                  <a:schemeClr val="tx1"/>
                </a:solidFill>
              </a:rPr>
              <a:t>retrouver</a:t>
            </a:r>
            <a:r>
              <a:rPr lang="en-GB" sz="2400" dirty="0">
                <a:solidFill>
                  <a:schemeClr val="tx1"/>
                </a:solidFill>
              </a:rPr>
              <a:t> la</a:t>
            </a:r>
            <a:r>
              <a:rPr lang="fr-FR" sz="2400" dirty="0">
                <a:solidFill>
                  <a:schemeClr val="tx1"/>
                </a:solidFill>
              </a:rPr>
              <a:t> </a:t>
            </a:r>
            <a:r>
              <a:rPr lang="en-GB" sz="2400" dirty="0" err="1">
                <a:solidFill>
                  <a:schemeClr val="tx1"/>
                </a:solidFill>
              </a:rPr>
              <a:t>chronologie</a:t>
            </a:r>
            <a:r>
              <a:rPr lang="en-GB" sz="2400" dirty="0">
                <a:solidFill>
                  <a:schemeClr val="tx1"/>
                </a:solidFill>
              </a:rPr>
              <a:t> des événements.</a:t>
            </a:r>
          </a:p>
          <a:p>
            <a:pPr marL="357188" indent="-357188"/>
            <a:r>
              <a:rPr lang="en-GB" sz="2400" dirty="0">
                <a:solidFill>
                  <a:schemeClr val="tx1"/>
                </a:solidFill>
              </a:rPr>
              <a:t>Il ne </a:t>
            </a:r>
            <a:r>
              <a:rPr lang="en-GB" sz="2400" dirty="0" err="1">
                <a:solidFill>
                  <a:schemeClr val="tx1"/>
                </a:solidFill>
              </a:rPr>
              <a:t>s’agit</a:t>
            </a:r>
            <a:r>
              <a:rPr lang="en-GB" sz="2400" dirty="0">
                <a:solidFill>
                  <a:schemeClr val="tx1"/>
                </a:solidFill>
              </a:rPr>
              <a:t> PAS de pousser les personnes à parler de </a:t>
            </a:r>
            <a:r>
              <a:rPr lang="en-GB" sz="2400" dirty="0" err="1">
                <a:solidFill>
                  <a:schemeClr val="tx1"/>
                </a:solidFill>
              </a:rPr>
              <a:t>ce</a:t>
            </a:r>
            <a:r>
              <a:rPr lang="en-GB" sz="2400" dirty="0">
                <a:solidFill>
                  <a:schemeClr val="tx1"/>
                </a:solidFill>
              </a:rPr>
              <a:t> </a:t>
            </a:r>
            <a:r>
              <a:rPr lang="en-GB" sz="2400" dirty="0" err="1">
                <a:solidFill>
                  <a:schemeClr val="tx1"/>
                </a:solidFill>
              </a:rPr>
              <a:t>qu’elles</a:t>
            </a:r>
            <a:r>
              <a:rPr lang="en-GB" sz="2400" dirty="0">
                <a:solidFill>
                  <a:schemeClr val="tx1"/>
                </a:solidFill>
              </a:rPr>
              <a:t> ressentent et de leurs réactions face à un événement.</a:t>
            </a:r>
          </a:p>
        </p:txBody>
      </p:sp>
    </p:spTree>
    <p:extLst>
      <p:ext uri="{BB962C8B-B14F-4D97-AF65-F5344CB8AC3E}">
        <p14:creationId xmlns:p14="http://schemas.microsoft.com/office/powerpoint/2010/main" val="25770572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>
                <a:solidFill>
                  <a:srgbClr val="002060"/>
                </a:solidFill>
              </a:rPr>
              <a:t>Pourquoi les PSP 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7188" indent="-357188"/>
            <a:r>
              <a:rPr lang="en-GB" dirty="0"/>
              <a:t>Les gens sont plus efficaces sur le long </a:t>
            </a:r>
            <a:r>
              <a:rPr lang="en-GB" dirty="0" err="1"/>
              <a:t>terme</a:t>
            </a:r>
            <a:r>
              <a:rPr lang="en-GB" dirty="0"/>
              <a:t> </a:t>
            </a:r>
            <a:r>
              <a:rPr lang="en-GB" dirty="0" err="1"/>
              <a:t>s’ils</a:t>
            </a:r>
            <a:r>
              <a:rPr lang="en-GB" dirty="0"/>
              <a:t>...</a:t>
            </a:r>
          </a:p>
          <a:p>
            <a:pPr marL="814387" lvl="1" indent="-457200">
              <a:buFont typeface="Arial" panose="020B0604020202020204" pitchFamily="34" charset="0"/>
              <a:buChar char="•"/>
            </a:pPr>
            <a:r>
              <a:rPr lang="en-GB" sz="2600" b="1" dirty="0">
                <a:solidFill>
                  <a:srgbClr val="0000FF"/>
                </a:solidFill>
              </a:rPr>
              <a:t>Se sentent en sécurité</a:t>
            </a:r>
            <a:r>
              <a:rPr lang="en-GB" sz="2600" dirty="0"/>
              <a:t>, en relation avec les autres, calmes et optimistes</a:t>
            </a:r>
          </a:p>
          <a:p>
            <a:pPr marL="814387" lvl="1" indent="-457200">
              <a:buFont typeface="Arial" panose="020B0604020202020204" pitchFamily="34" charset="0"/>
              <a:buChar char="•"/>
            </a:pPr>
            <a:r>
              <a:rPr lang="en-GB" sz="2600" dirty="0"/>
              <a:t>Ont accès à un </a:t>
            </a:r>
            <a:r>
              <a:rPr lang="en-GB" sz="2600" b="1" dirty="0">
                <a:solidFill>
                  <a:srgbClr val="0000FF"/>
                </a:solidFill>
              </a:rPr>
              <a:t>soutien social, physique et psychologique</a:t>
            </a:r>
          </a:p>
          <a:p>
            <a:pPr marL="814387" lvl="1" indent="-457200">
              <a:buFont typeface="Arial" panose="020B0604020202020204" pitchFamily="34" charset="0"/>
              <a:buChar char="•"/>
            </a:pPr>
            <a:r>
              <a:rPr lang="en-GB" sz="2600" dirty="0"/>
              <a:t>Se ressaisissent en étant capables de </a:t>
            </a:r>
            <a:r>
              <a:rPr lang="en-GB" sz="2600" b="1" dirty="0" err="1">
                <a:solidFill>
                  <a:srgbClr val="0000FF"/>
                </a:solidFill>
              </a:rPr>
              <a:t>s’entraider</a:t>
            </a:r>
            <a:endParaRPr lang="en-GB" sz="2600" b="1" dirty="0">
              <a:solidFill>
                <a:srgbClr val="0000FF"/>
              </a:solidFill>
            </a:endParaRP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2125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>
                <a:solidFill>
                  <a:srgbClr val="002060"/>
                </a:solidFill>
              </a:rPr>
              <a:t>PSP : Pour qui 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507288" cy="4525963"/>
          </a:xfrm>
        </p:spPr>
        <p:txBody>
          <a:bodyPr/>
          <a:lstStyle/>
          <a:p>
            <a:pPr marL="357188" indent="-357188"/>
            <a:r>
              <a:rPr lang="en-GB" sz="2900" b="1" dirty="0">
                <a:solidFill>
                  <a:srgbClr val="0000FF"/>
                </a:solidFill>
              </a:rPr>
              <a:t>Personnes en grande détresse </a:t>
            </a:r>
            <a:r>
              <a:rPr lang="en-GB" sz="2900" dirty="0"/>
              <a:t>qui </a:t>
            </a:r>
            <a:r>
              <a:rPr lang="en-GB" sz="2900" dirty="0" err="1"/>
              <a:t>viennent</a:t>
            </a:r>
            <a:r>
              <a:rPr lang="en-GB" sz="2900" dirty="0"/>
              <a:t> d’être confrontées à une situation de crise grave</a:t>
            </a:r>
          </a:p>
          <a:p>
            <a:pPr marL="357188" indent="-357188"/>
            <a:r>
              <a:rPr lang="en-GB" sz="2900" dirty="0"/>
              <a:t>Aussi bien destinés aux </a:t>
            </a:r>
            <a:r>
              <a:rPr lang="en-GB" sz="2900" dirty="0" err="1"/>
              <a:t>enfants</a:t>
            </a:r>
            <a:r>
              <a:rPr lang="en-GB" sz="2900" dirty="0"/>
              <a:t> </a:t>
            </a:r>
            <a:r>
              <a:rPr lang="en-GB" sz="2900" dirty="0" err="1"/>
              <a:t>qu’aux</a:t>
            </a:r>
            <a:r>
              <a:rPr lang="en-GB" sz="2900" dirty="0"/>
              <a:t> adultes</a:t>
            </a:r>
          </a:p>
          <a:p>
            <a:pPr marL="357188" indent="-357188"/>
            <a:r>
              <a:rPr lang="en-GB" sz="2900" dirty="0">
                <a:solidFill>
                  <a:schemeClr val="tx1"/>
                </a:solidFill>
              </a:rPr>
              <a:t>Toutes les personnes qui ont vécu une situation de </a:t>
            </a:r>
            <a:r>
              <a:rPr lang="en-GB" sz="2900" dirty="0" err="1">
                <a:solidFill>
                  <a:schemeClr val="tx1"/>
                </a:solidFill>
              </a:rPr>
              <a:t>crise</a:t>
            </a:r>
            <a:r>
              <a:rPr lang="en-GB" sz="2900" dirty="0">
                <a:solidFill>
                  <a:schemeClr val="tx1"/>
                </a:solidFill>
              </a:rPr>
              <a:t> </a:t>
            </a:r>
            <a:r>
              <a:rPr lang="en-GB" sz="2900" dirty="0" err="1">
                <a:solidFill>
                  <a:schemeClr val="tx1"/>
                </a:solidFill>
              </a:rPr>
              <a:t>n’auront</a:t>
            </a:r>
            <a:r>
              <a:rPr lang="en-GB" sz="2900" dirty="0">
                <a:solidFill>
                  <a:schemeClr val="tx1"/>
                </a:solidFill>
              </a:rPr>
              <a:t> pas besoin de PSP </a:t>
            </a:r>
            <a:r>
              <a:rPr lang="en-GB" sz="2900" dirty="0" err="1">
                <a:solidFill>
                  <a:schemeClr val="tx1"/>
                </a:solidFill>
              </a:rPr>
              <a:t>ni</a:t>
            </a:r>
            <a:r>
              <a:rPr lang="en-GB" sz="2900" dirty="0">
                <a:solidFill>
                  <a:schemeClr val="tx1"/>
                </a:solidFill>
              </a:rPr>
              <a:t> </a:t>
            </a:r>
            <a:r>
              <a:rPr lang="en-GB" sz="2900" dirty="0" err="1">
                <a:solidFill>
                  <a:schemeClr val="tx1"/>
                </a:solidFill>
              </a:rPr>
              <a:t>n’en</a:t>
            </a:r>
            <a:r>
              <a:rPr lang="en-GB" sz="2900" dirty="0">
                <a:solidFill>
                  <a:schemeClr val="tx1"/>
                </a:solidFill>
              </a:rPr>
              <a:t> solliciteront.</a:t>
            </a:r>
          </a:p>
          <a:p>
            <a:pPr lvl="1" indent="-385763"/>
            <a:r>
              <a:rPr lang="en-GB" sz="2000" b="1" dirty="0" err="1">
                <a:solidFill>
                  <a:srgbClr val="0000FF"/>
                </a:solidFill>
              </a:rPr>
              <a:t>N’imposez</a:t>
            </a:r>
            <a:r>
              <a:rPr lang="en-GB" sz="2000" b="1" dirty="0">
                <a:solidFill>
                  <a:srgbClr val="0000FF"/>
                </a:solidFill>
              </a:rPr>
              <a:t> pas votre aide </a:t>
            </a:r>
            <a:r>
              <a:rPr lang="en-GB" sz="2000" dirty="0"/>
              <a:t>aux personnes qui ne le souhaitent pas, mais restez à la disposition des personnes qui peuvent solliciter un soutien.</a:t>
            </a:r>
          </a:p>
        </p:txBody>
      </p:sp>
    </p:spTree>
    <p:extLst>
      <p:ext uri="{BB962C8B-B14F-4D97-AF65-F5344CB8AC3E}">
        <p14:creationId xmlns:p14="http://schemas.microsoft.com/office/powerpoint/2010/main" val="14497937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>
                <a:solidFill>
                  <a:srgbClr val="002060"/>
                </a:solidFill>
              </a:rPr>
              <a:t>Qui a </a:t>
            </a:r>
            <a:r>
              <a:rPr lang="en-GB" sz="3600" b="1">
                <a:solidFill>
                  <a:srgbClr val="002060"/>
                </a:solidFill>
              </a:rPr>
              <a:t>besoin d’un </a:t>
            </a:r>
            <a:r>
              <a:rPr lang="en-GB" sz="3600" b="1" dirty="0">
                <a:solidFill>
                  <a:srgbClr val="002060"/>
                </a:solidFill>
              </a:rPr>
              <a:t>soutien plus poussé que les seuls PSP 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GB" i="1" dirty="0"/>
              <a:t>Les </a:t>
            </a:r>
            <a:r>
              <a:rPr lang="en-GB" i="1" dirty="0" err="1"/>
              <a:t>personnes</a:t>
            </a:r>
            <a:r>
              <a:rPr lang="en-GB" i="1" dirty="0"/>
              <a:t> qui ont été exposées à la </a:t>
            </a:r>
            <a:r>
              <a:rPr lang="en-GB" i="1" dirty="0" err="1"/>
              <a:t>maladie</a:t>
            </a:r>
            <a:r>
              <a:rPr lang="en-GB" i="1" dirty="0"/>
              <a:t> et/</a:t>
            </a:r>
            <a:r>
              <a:rPr lang="en-GB" i="1" dirty="0" err="1"/>
              <a:t>ou</a:t>
            </a:r>
            <a:r>
              <a:rPr lang="en-GB" i="1" dirty="0"/>
              <a:t> </a:t>
            </a:r>
            <a:r>
              <a:rPr lang="en-GB" i="1" dirty="0" err="1"/>
              <a:t>présentent</a:t>
            </a:r>
            <a:r>
              <a:rPr lang="en-GB" i="1" dirty="0"/>
              <a:t> des </a:t>
            </a:r>
            <a:r>
              <a:rPr lang="en-GB" i="1" dirty="0" err="1"/>
              <a:t>symptômes</a:t>
            </a:r>
            <a:r>
              <a:rPr lang="en-GB" i="1" dirty="0"/>
              <a:t> de la </a:t>
            </a:r>
            <a:r>
              <a:rPr lang="en-GB" i="1" dirty="0" err="1"/>
              <a:t>maladie</a:t>
            </a:r>
            <a:r>
              <a:rPr lang="en-GB" i="1" dirty="0"/>
              <a:t> à virus Ebola </a:t>
            </a:r>
            <a:r>
              <a:rPr lang="en-GB" i="1" dirty="0" err="1"/>
              <a:t>ont</a:t>
            </a:r>
            <a:r>
              <a:rPr lang="en-GB" i="1" dirty="0"/>
              <a:t> </a:t>
            </a:r>
            <a:r>
              <a:rPr lang="en-GB" i="1" dirty="0" err="1">
                <a:solidFill>
                  <a:srgbClr val="0000FF"/>
                </a:solidFill>
              </a:rPr>
              <a:t>besoin</a:t>
            </a:r>
            <a:r>
              <a:rPr lang="en-GB" i="1" dirty="0">
                <a:solidFill>
                  <a:srgbClr val="0000FF"/>
                </a:solidFill>
              </a:rPr>
              <a:t> </a:t>
            </a:r>
            <a:r>
              <a:rPr lang="en-GB" i="1" dirty="0" err="1">
                <a:solidFill>
                  <a:srgbClr val="0000FF"/>
                </a:solidFill>
              </a:rPr>
              <a:t>d’une</a:t>
            </a:r>
            <a:r>
              <a:rPr lang="en-GB" i="1" dirty="0">
                <a:solidFill>
                  <a:srgbClr val="0000FF"/>
                </a:solidFill>
              </a:rPr>
              <a:t> prise </a:t>
            </a:r>
            <a:r>
              <a:rPr lang="en-GB" i="1" dirty="0" err="1">
                <a:solidFill>
                  <a:srgbClr val="0000FF"/>
                </a:solidFill>
              </a:rPr>
              <a:t>en</a:t>
            </a:r>
            <a:r>
              <a:rPr lang="en-GB" i="1" dirty="0">
                <a:solidFill>
                  <a:srgbClr val="0000FF"/>
                </a:solidFill>
              </a:rPr>
              <a:t> charge </a:t>
            </a:r>
            <a:r>
              <a:rPr lang="en-GB" i="1" dirty="0" err="1">
                <a:solidFill>
                  <a:srgbClr val="0000FF"/>
                </a:solidFill>
              </a:rPr>
              <a:t>médicale</a:t>
            </a:r>
            <a:r>
              <a:rPr lang="en-GB" i="1" dirty="0">
                <a:solidFill>
                  <a:srgbClr val="0000FF"/>
                </a:solidFill>
              </a:rPr>
              <a:t> </a:t>
            </a:r>
            <a:r>
              <a:rPr lang="en-GB" i="1" dirty="0" err="1">
                <a:solidFill>
                  <a:srgbClr val="0000FF"/>
                </a:solidFill>
              </a:rPr>
              <a:t>immédiate</a:t>
            </a:r>
            <a:r>
              <a:rPr lang="en-GB" i="1" dirty="0"/>
              <a:t>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Et </a:t>
            </a:r>
            <a:r>
              <a:rPr lang="en-GB" dirty="0" err="1"/>
              <a:t>aussi</a:t>
            </a:r>
            <a:r>
              <a:rPr lang="pl-PL" dirty="0"/>
              <a:t> </a:t>
            </a:r>
            <a:r>
              <a:rPr lang="en-GB" dirty="0"/>
              <a:t>:</a:t>
            </a:r>
          </a:p>
          <a:p>
            <a:r>
              <a:rPr lang="en-GB" dirty="0"/>
              <a:t>Les personnes qui sont si </a:t>
            </a:r>
            <a:r>
              <a:rPr lang="en-GB" dirty="0" err="1"/>
              <a:t>bouleversées</a:t>
            </a:r>
            <a:r>
              <a:rPr lang="en-GB" dirty="0"/>
              <a:t> </a:t>
            </a:r>
            <a:r>
              <a:rPr lang="en-GB" b="1" dirty="0" err="1">
                <a:solidFill>
                  <a:srgbClr val="0000FF"/>
                </a:solidFill>
              </a:rPr>
              <a:t>qu’elles</a:t>
            </a:r>
            <a:r>
              <a:rPr lang="en-GB" b="1" dirty="0">
                <a:solidFill>
                  <a:srgbClr val="0000FF"/>
                </a:solidFill>
              </a:rPr>
              <a:t> ne peuvent pas prendre </a:t>
            </a:r>
            <a:r>
              <a:rPr lang="en-GB" b="1" dirty="0" err="1">
                <a:solidFill>
                  <a:srgbClr val="0000FF"/>
                </a:solidFill>
              </a:rPr>
              <a:t>soin</a:t>
            </a:r>
            <a:r>
              <a:rPr lang="en-GB" b="1" dirty="0">
                <a:solidFill>
                  <a:srgbClr val="0000FF"/>
                </a:solidFill>
              </a:rPr>
              <a:t> </a:t>
            </a:r>
            <a:r>
              <a:rPr lang="en-GB" b="1" dirty="0" err="1">
                <a:solidFill>
                  <a:srgbClr val="0000FF"/>
                </a:solidFill>
              </a:rPr>
              <a:t>d’elles-mêmes</a:t>
            </a:r>
            <a:r>
              <a:rPr lang="en-GB" b="1" dirty="0">
                <a:solidFill>
                  <a:srgbClr val="0000FF"/>
                </a:solidFill>
              </a:rPr>
              <a:t>, ni de leurs enfants</a:t>
            </a:r>
          </a:p>
          <a:p>
            <a:r>
              <a:rPr lang="en-GB" dirty="0"/>
              <a:t>Les personnes qui </a:t>
            </a:r>
            <a:r>
              <a:rPr lang="en-GB" b="1" dirty="0">
                <a:solidFill>
                  <a:srgbClr val="0000FF"/>
                </a:solidFill>
              </a:rPr>
              <a:t>peuvent se faire du mal</a:t>
            </a:r>
          </a:p>
          <a:p>
            <a:r>
              <a:rPr lang="en-GB" dirty="0"/>
              <a:t>Les personnes qui </a:t>
            </a:r>
            <a:r>
              <a:rPr lang="en-GB" b="1" dirty="0">
                <a:solidFill>
                  <a:srgbClr val="0000FF"/>
                </a:solidFill>
              </a:rPr>
              <a:t>peuvent faire du mal à </a:t>
            </a:r>
            <a:r>
              <a:rPr lang="en-GB" b="1" dirty="0" err="1">
                <a:solidFill>
                  <a:srgbClr val="0000FF"/>
                </a:solidFill>
              </a:rPr>
              <a:t>autrui</a:t>
            </a:r>
            <a:r>
              <a:rPr lang="en-GB" b="1" dirty="0">
                <a:solidFill>
                  <a:srgbClr val="0000FF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220373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>
                <a:solidFill>
                  <a:srgbClr val="002060"/>
                </a:solidFill>
              </a:rPr>
              <a:t>PSP : Quand 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r>
              <a:rPr lang="en-GB" b="1" dirty="0">
                <a:solidFill>
                  <a:srgbClr val="0000FF"/>
                </a:solidFill>
              </a:rPr>
              <a:t>Dès le premier contact </a:t>
            </a:r>
            <a:r>
              <a:rPr lang="en-GB" dirty="0"/>
              <a:t>avec les personnes en détresse, généralement tout de suite après un événement, ou parfois quelques jours ou quelques semaines plus </a:t>
            </a:r>
            <a:r>
              <a:rPr lang="en-GB" dirty="0" err="1"/>
              <a:t>tard</a:t>
            </a:r>
            <a:r>
              <a:rPr lang="en-GB" dirty="0"/>
              <a:t>.</a:t>
            </a:r>
          </a:p>
          <a:p>
            <a:pPr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04596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864" y="2857500"/>
            <a:ext cx="8620272" cy="1143000"/>
          </a:xfrm>
        </p:spPr>
        <p:txBody>
          <a:bodyPr/>
          <a:lstStyle/>
          <a:p>
            <a:r>
              <a:rPr lang="en-GB" sz="3300" b="1" dirty="0">
                <a:solidFill>
                  <a:srgbClr val="002060"/>
                </a:solidFill>
              </a:rPr>
              <a:t>2. Comment aider de manière responsable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32448"/>
            <a:ext cx="8229600" cy="2188840"/>
          </a:xfrm>
        </p:spPr>
        <p:txBody>
          <a:bodyPr/>
          <a:lstStyle/>
          <a:p>
            <a:pPr marL="0" indent="0" algn="ctr">
              <a:buNone/>
            </a:pPr>
            <a:r>
              <a:rPr lang="en-GB" sz="2800" i="1" dirty="0">
                <a:solidFill>
                  <a:srgbClr val="002060"/>
                </a:solidFill>
              </a:rPr>
              <a:t>Sécurité, dignité, droits</a:t>
            </a:r>
          </a:p>
          <a:p>
            <a:pPr marL="0" indent="0" algn="ctr">
              <a:buNone/>
            </a:pPr>
            <a:r>
              <a:rPr lang="en-GB" sz="2800" i="1" dirty="0">
                <a:solidFill>
                  <a:srgbClr val="002060"/>
                </a:solidFill>
              </a:rPr>
              <a:t>Autres interventions </a:t>
            </a:r>
            <a:r>
              <a:rPr lang="en-GB" sz="2800" i="1" dirty="0" err="1">
                <a:solidFill>
                  <a:srgbClr val="002060"/>
                </a:solidFill>
              </a:rPr>
              <a:t>d’urgence</a:t>
            </a:r>
            <a:endParaRPr lang="en-GB" sz="2800" i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en-GB" sz="2800" i="1" dirty="0">
                <a:solidFill>
                  <a:srgbClr val="002060"/>
                </a:solidFill>
              </a:rPr>
              <a:t>Prendre soin de soi</a:t>
            </a:r>
          </a:p>
        </p:txBody>
      </p:sp>
    </p:spTree>
    <p:extLst>
      <p:ext uri="{BB962C8B-B14F-4D97-AF65-F5344CB8AC3E}">
        <p14:creationId xmlns:p14="http://schemas.microsoft.com/office/powerpoint/2010/main" val="10278463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2381119" y="2488624"/>
            <a:ext cx="6093296" cy="1116048"/>
          </a:xfrm>
        </p:spPr>
        <p:txBody>
          <a:bodyPr lIns="0" rIns="0"/>
          <a:lstStyle/>
          <a:p>
            <a:r>
              <a:rPr lang="en-US" sz="3600" b="1" dirty="0">
                <a:solidFill>
                  <a:srgbClr val="002060"/>
                </a:solidFill>
              </a:rPr>
              <a:t>D’un point de </a:t>
            </a:r>
            <a:r>
              <a:rPr lang="en-US" sz="3600" b="1" dirty="0" err="1">
                <a:solidFill>
                  <a:srgbClr val="002060"/>
                </a:solidFill>
              </a:rPr>
              <a:t>vue</a:t>
            </a:r>
            <a:r>
              <a:rPr lang="en-US" sz="3600" b="1" dirty="0">
                <a:solidFill>
                  <a:srgbClr val="002060"/>
                </a:solidFill>
              </a:rPr>
              <a:t> </a:t>
            </a:r>
            <a:r>
              <a:rPr lang="en-US" sz="3600" b="1" dirty="0" err="1">
                <a:solidFill>
                  <a:srgbClr val="002060"/>
                </a:solidFill>
              </a:rPr>
              <a:t>éthique</a:t>
            </a:r>
            <a:r>
              <a:rPr lang="en-US" sz="3600" b="1" dirty="0">
                <a:solidFill>
                  <a:srgbClr val="002060"/>
                </a:solidFill>
              </a:rPr>
              <a:t>…</a:t>
            </a:r>
          </a:p>
        </p:txBody>
      </p:sp>
      <p:pic>
        <p:nvPicPr>
          <p:cNvPr id="5" name="Espace réservé du contenu 9" descr="Untitled-1.jpg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3468" r="5102" b="15900"/>
          <a:stretch/>
        </p:blipFill>
        <p:spPr>
          <a:xfrm>
            <a:off x="1259632" y="60503"/>
            <a:ext cx="7632848" cy="58887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068606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Être au courant des autres </a:t>
            </a:r>
            <a:br>
              <a:rPr lang="en-US" sz="3600" b="1" dirty="0">
                <a:solidFill>
                  <a:srgbClr val="002060"/>
                </a:solidFill>
              </a:rPr>
            </a:br>
            <a:r>
              <a:rPr lang="en-US" sz="3600" b="1">
                <a:solidFill>
                  <a:srgbClr val="002060"/>
                </a:solidFill>
              </a:rPr>
              <a:t>interventions d’urgence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855365"/>
            <a:ext cx="8686800" cy="4525963"/>
          </a:xfrm>
        </p:spPr>
        <p:txBody>
          <a:bodyPr rIns="36000"/>
          <a:lstStyle/>
          <a:p>
            <a:pPr marL="0" indent="0">
              <a:buNone/>
            </a:pPr>
            <a:r>
              <a:rPr lang="en-US" sz="3000" b="1" dirty="0" err="1">
                <a:solidFill>
                  <a:srgbClr val="0000FF"/>
                </a:solidFill>
              </a:rPr>
              <a:t>Connaître</a:t>
            </a:r>
            <a:r>
              <a:rPr lang="en-US" sz="3000" b="1" dirty="0">
                <a:solidFill>
                  <a:srgbClr val="0000FF"/>
                </a:solidFill>
              </a:rPr>
              <a:t> les coordonnées </a:t>
            </a:r>
            <a:r>
              <a:rPr lang="en-US" sz="3000" dirty="0"/>
              <a:t>des principaux prestataires de service, tels que 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/>
              <a:t>Centres de </a:t>
            </a:r>
            <a:r>
              <a:rPr lang="en-US" sz="2600" dirty="0" err="1"/>
              <a:t>soins</a:t>
            </a:r>
            <a:r>
              <a:rPr lang="en-US" sz="2600" dirty="0"/>
              <a:t> de santé pour </a:t>
            </a:r>
            <a:r>
              <a:rPr lang="en-US" sz="2600" dirty="0" err="1"/>
              <a:t>l’Ebola</a:t>
            </a:r>
            <a:endParaRPr lang="en-US" sz="2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/>
              <a:t>Services de protection de </a:t>
            </a:r>
            <a:r>
              <a:rPr lang="en-US" sz="2600" dirty="0" err="1"/>
              <a:t>l’enfance</a:t>
            </a:r>
            <a:endParaRPr lang="en-US" sz="2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/>
              <a:t>Distribution de nourriture et de </a:t>
            </a:r>
            <a:r>
              <a:rPr lang="en-US" sz="2600" dirty="0" err="1"/>
              <a:t>fournitures</a:t>
            </a:r>
            <a:endParaRPr lang="en-US" sz="2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/>
              <a:t>Soins de santé pour les maladies </a:t>
            </a:r>
            <a:r>
              <a:rPr lang="en-US" sz="2600" dirty="0" err="1"/>
              <a:t>autres</a:t>
            </a:r>
            <a:r>
              <a:rPr lang="en-US" sz="2600" dirty="0"/>
              <a:t> que </a:t>
            </a:r>
            <a:r>
              <a:rPr lang="en-US" sz="2600" dirty="0" err="1"/>
              <a:t>l’Ebola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780569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0100" y="0"/>
            <a:ext cx="4987636" cy="60932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271991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idx="1"/>
          </p:nvPr>
        </p:nvSpPr>
        <p:spPr>
          <a:xfrm>
            <a:off x="395536" y="2924944"/>
            <a:ext cx="8229600" cy="103671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3600" b="1" dirty="0">
                <a:solidFill>
                  <a:srgbClr val="002060"/>
                </a:solidFill>
              </a:rPr>
              <a:t>3. Apporter les Premiers Secours </a:t>
            </a:r>
            <a:r>
              <a:rPr lang="en-US" sz="3600" b="1" dirty="0" err="1">
                <a:solidFill>
                  <a:srgbClr val="002060"/>
                </a:solidFill>
              </a:rPr>
              <a:t>Psychologiques</a:t>
            </a:r>
            <a:r>
              <a:rPr lang="en-US" sz="3600" b="1" dirty="0">
                <a:solidFill>
                  <a:srgbClr val="00206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427942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0" y="476672"/>
            <a:ext cx="9128570" cy="504056"/>
          </a:xfrm>
        </p:spPr>
        <p:txBody>
          <a:bodyPr>
            <a:noAutofit/>
          </a:bodyPr>
          <a:lstStyle/>
          <a:p>
            <a:r>
              <a:rPr lang="en-GB" sz="2800" b="1" dirty="0">
                <a:solidFill>
                  <a:srgbClr val="002060"/>
                </a:solidFill>
              </a:rPr>
              <a:t>Bien communiquer : à ne pas dire et ne pas faire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96752"/>
            <a:ext cx="4320480" cy="4680000"/>
          </a:xfrm>
          <a:solidFill>
            <a:schemeClr val="accent5">
              <a:lumMod val="40000"/>
              <a:lumOff val="60000"/>
            </a:schemeClr>
          </a:solidFill>
        </p:spPr>
        <p:txBody>
          <a:bodyPr lIns="72000" rIns="36000">
            <a:noAutofit/>
          </a:bodyPr>
          <a:lstStyle/>
          <a:p>
            <a:pPr>
              <a:spcBef>
                <a:spcPts val="0"/>
              </a:spcBef>
            </a:pPr>
            <a:r>
              <a:rPr lang="en-GB" sz="2000" dirty="0">
                <a:solidFill>
                  <a:schemeClr val="tx1"/>
                </a:solidFill>
              </a:rPr>
              <a:t>Ne pas </a:t>
            </a:r>
            <a:r>
              <a:rPr lang="en-GB" sz="2000" dirty="0" err="1">
                <a:solidFill>
                  <a:schemeClr val="tx1"/>
                </a:solidFill>
              </a:rPr>
              <a:t>pousser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une</a:t>
            </a:r>
            <a:r>
              <a:rPr lang="en-GB" sz="2000" dirty="0">
                <a:solidFill>
                  <a:schemeClr val="tx1"/>
                </a:solidFill>
              </a:rPr>
              <a:t> personne à raconter son histoire. </a:t>
            </a:r>
          </a:p>
          <a:p>
            <a:r>
              <a:rPr lang="en-GB" sz="2000" dirty="0">
                <a:solidFill>
                  <a:schemeClr val="tx1"/>
                </a:solidFill>
              </a:rPr>
              <a:t>Ne pas </a:t>
            </a:r>
            <a:r>
              <a:rPr lang="en-GB" sz="2000" dirty="0" err="1">
                <a:solidFill>
                  <a:schemeClr val="tx1"/>
                </a:solidFill>
              </a:rPr>
              <a:t>interrompre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une</a:t>
            </a:r>
            <a:r>
              <a:rPr lang="en-GB" sz="2000" dirty="0">
                <a:solidFill>
                  <a:schemeClr val="tx1"/>
                </a:solidFill>
              </a:rPr>
              <a:t> personne qui raconte son histoire.</a:t>
            </a:r>
          </a:p>
          <a:p>
            <a:r>
              <a:rPr lang="en-GB" sz="2000" dirty="0">
                <a:solidFill>
                  <a:schemeClr val="tx1"/>
                </a:solidFill>
              </a:rPr>
              <a:t>Ne pas toucher la personne et/ou les </a:t>
            </a:r>
            <a:r>
              <a:rPr lang="en-GB" sz="2000" dirty="0" err="1">
                <a:solidFill>
                  <a:schemeClr val="tx1"/>
                </a:solidFill>
              </a:rPr>
              <a:t>fluides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corporels</a:t>
            </a:r>
            <a:r>
              <a:rPr lang="en-GB" sz="2000" dirty="0">
                <a:solidFill>
                  <a:schemeClr val="tx1"/>
                </a:solidFill>
              </a:rPr>
              <a:t>.</a:t>
            </a:r>
          </a:p>
          <a:p>
            <a:r>
              <a:rPr lang="en-GB" sz="2000" dirty="0">
                <a:solidFill>
                  <a:schemeClr val="tx1"/>
                </a:solidFill>
              </a:rPr>
              <a:t>Ne pas porter de jugement sur </a:t>
            </a:r>
            <a:r>
              <a:rPr lang="en-GB" sz="2000" dirty="0" err="1">
                <a:solidFill>
                  <a:schemeClr val="tx1"/>
                </a:solidFill>
              </a:rPr>
              <a:t>ce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qu’elle</a:t>
            </a:r>
            <a:r>
              <a:rPr lang="en-GB" sz="2000" dirty="0">
                <a:solidFill>
                  <a:schemeClr val="tx1"/>
                </a:solidFill>
              </a:rPr>
              <a:t> a</a:t>
            </a:r>
            <a:r>
              <a:rPr lang="pl-PL" sz="2000" dirty="0">
                <a:solidFill>
                  <a:schemeClr val="tx1"/>
                </a:solidFill>
              </a:rPr>
              <a:t> </a:t>
            </a:r>
            <a:r>
              <a:rPr lang="en-GB" sz="2000" dirty="0">
                <a:solidFill>
                  <a:schemeClr val="tx1"/>
                </a:solidFill>
              </a:rPr>
              <a:t>fait, </a:t>
            </a:r>
            <a:r>
              <a:rPr lang="en-GB" sz="2000" dirty="0" err="1">
                <a:solidFill>
                  <a:schemeClr val="tx1"/>
                </a:solidFill>
              </a:rPr>
              <a:t>n’a</a:t>
            </a:r>
            <a:r>
              <a:rPr lang="en-GB" sz="2000" dirty="0">
                <a:solidFill>
                  <a:schemeClr val="tx1"/>
                </a:solidFill>
              </a:rPr>
              <a:t> pas fait, </a:t>
            </a:r>
            <a:r>
              <a:rPr lang="en-GB" sz="2000" dirty="0" err="1">
                <a:solidFill>
                  <a:schemeClr val="tx1"/>
                </a:solidFill>
              </a:rPr>
              <a:t>ou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ressent</a:t>
            </a:r>
            <a:r>
              <a:rPr lang="en-GB" sz="2000" dirty="0">
                <a:solidFill>
                  <a:schemeClr val="tx1"/>
                </a:solidFill>
              </a:rPr>
              <a:t>.</a:t>
            </a:r>
          </a:p>
          <a:p>
            <a:r>
              <a:rPr lang="en-GB" sz="2000" dirty="0">
                <a:solidFill>
                  <a:schemeClr val="tx1"/>
                </a:solidFill>
              </a:rPr>
              <a:t>Ne pas </a:t>
            </a:r>
            <a:r>
              <a:rPr lang="en-GB" sz="2000" dirty="0" err="1">
                <a:solidFill>
                  <a:schemeClr val="tx1"/>
                </a:solidFill>
              </a:rPr>
              <a:t>inventer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ce</a:t>
            </a:r>
            <a:r>
              <a:rPr lang="en-GB" sz="2000" dirty="0">
                <a:solidFill>
                  <a:schemeClr val="tx1"/>
                </a:solidFill>
              </a:rPr>
              <a:t> que vous ne savez pas.</a:t>
            </a:r>
          </a:p>
          <a:p>
            <a:r>
              <a:rPr lang="en-GB" sz="2000" dirty="0">
                <a:solidFill>
                  <a:schemeClr val="tx1"/>
                </a:solidFill>
              </a:rPr>
              <a:t>Ne pas utiliser des </a:t>
            </a:r>
            <a:r>
              <a:rPr lang="en-GB" sz="2000" dirty="0" err="1">
                <a:solidFill>
                  <a:schemeClr val="tx1"/>
                </a:solidFill>
              </a:rPr>
              <a:t>termes</a:t>
            </a:r>
            <a:r>
              <a:rPr lang="en-GB" sz="2000" dirty="0">
                <a:solidFill>
                  <a:schemeClr val="tx1"/>
                </a:solidFill>
              </a:rPr>
              <a:t> techniques.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4716496" y="1196752"/>
            <a:ext cx="4320000" cy="4680000"/>
          </a:xfrm>
          <a:solidFill>
            <a:schemeClr val="accent5">
              <a:lumMod val="40000"/>
              <a:lumOff val="60000"/>
            </a:schemeClr>
          </a:solidFill>
        </p:spPr>
        <p:txBody>
          <a:bodyPr lIns="36000" rIns="36000">
            <a:noAutofit/>
          </a:bodyPr>
          <a:lstStyle/>
          <a:p>
            <a:pPr>
              <a:spcBef>
                <a:spcPts val="0"/>
              </a:spcBef>
            </a:pPr>
            <a:r>
              <a:rPr lang="en-GB" sz="2000" dirty="0">
                <a:solidFill>
                  <a:schemeClr val="tx1"/>
                </a:solidFill>
              </a:rPr>
              <a:t>Ne pas </a:t>
            </a:r>
            <a:r>
              <a:rPr lang="en-GB" sz="2000" dirty="0" err="1">
                <a:solidFill>
                  <a:schemeClr val="tx1"/>
                </a:solidFill>
              </a:rPr>
              <a:t>raconter</a:t>
            </a:r>
            <a:r>
              <a:rPr lang="en-GB" sz="2000" dirty="0">
                <a:solidFill>
                  <a:schemeClr val="tx1"/>
                </a:solidFill>
              </a:rPr>
              <a:t> à </a:t>
            </a:r>
            <a:r>
              <a:rPr lang="en-GB" sz="2000" dirty="0" err="1">
                <a:solidFill>
                  <a:schemeClr val="tx1"/>
                </a:solidFill>
              </a:rPr>
              <a:t>une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personne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l’histoire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d’une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autre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personne</a:t>
            </a:r>
            <a:r>
              <a:rPr lang="en-GB" sz="2000" dirty="0">
                <a:solidFill>
                  <a:schemeClr val="tx1"/>
                </a:solidFill>
              </a:rPr>
              <a:t>, </a:t>
            </a:r>
            <a:r>
              <a:rPr lang="en-GB" sz="2000" dirty="0" err="1">
                <a:solidFill>
                  <a:schemeClr val="tx1"/>
                </a:solidFill>
              </a:rPr>
              <a:t>ni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vos</a:t>
            </a:r>
            <a:r>
              <a:rPr lang="en-GB" sz="2000" dirty="0">
                <a:solidFill>
                  <a:schemeClr val="tx1"/>
                </a:solidFill>
              </a:rPr>
              <a:t> problèmes personnels.</a:t>
            </a:r>
          </a:p>
          <a:p>
            <a:r>
              <a:rPr lang="en-GB" sz="2000" dirty="0">
                <a:solidFill>
                  <a:schemeClr val="tx1"/>
                </a:solidFill>
              </a:rPr>
              <a:t>Ne pas faire de </a:t>
            </a:r>
            <a:r>
              <a:rPr lang="en-GB" sz="2000" dirty="0" err="1">
                <a:solidFill>
                  <a:schemeClr val="tx1"/>
                </a:solidFill>
              </a:rPr>
              <a:t>fausses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promesses</a:t>
            </a:r>
            <a:r>
              <a:rPr lang="en-GB" sz="2000" dirty="0">
                <a:solidFill>
                  <a:schemeClr val="tx1"/>
                </a:solidFill>
              </a:rPr>
              <a:t>.</a:t>
            </a:r>
          </a:p>
          <a:p>
            <a:r>
              <a:rPr lang="en-GB" sz="2000" dirty="0">
                <a:solidFill>
                  <a:schemeClr val="tx1"/>
                </a:solidFill>
              </a:rPr>
              <a:t>Ne pas </a:t>
            </a:r>
            <a:r>
              <a:rPr lang="en-GB" sz="2000" dirty="0" err="1">
                <a:solidFill>
                  <a:schemeClr val="tx1"/>
                </a:solidFill>
              </a:rPr>
              <a:t>penser</a:t>
            </a:r>
            <a:r>
              <a:rPr lang="en-GB" sz="2000" dirty="0">
                <a:solidFill>
                  <a:schemeClr val="tx1"/>
                </a:solidFill>
              </a:rPr>
              <a:t> et ne pas </a:t>
            </a:r>
            <a:r>
              <a:rPr lang="en-GB" sz="2000" dirty="0" err="1">
                <a:solidFill>
                  <a:schemeClr val="tx1"/>
                </a:solidFill>
              </a:rPr>
              <a:t>agir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comme</a:t>
            </a:r>
            <a:r>
              <a:rPr lang="en-GB" sz="2000" dirty="0">
                <a:solidFill>
                  <a:schemeClr val="tx1"/>
                </a:solidFill>
              </a:rPr>
              <a:t> si vous deviez résoudre tous les problèmes des personnes à leur place.</a:t>
            </a:r>
          </a:p>
          <a:p>
            <a:r>
              <a:rPr lang="en-GB" sz="2000" dirty="0">
                <a:solidFill>
                  <a:schemeClr val="tx1"/>
                </a:solidFill>
              </a:rPr>
              <a:t>Ne pas </a:t>
            </a:r>
            <a:r>
              <a:rPr lang="en-GB" sz="2000" dirty="0" err="1">
                <a:solidFill>
                  <a:schemeClr val="tx1"/>
                </a:solidFill>
              </a:rPr>
              <a:t>écarter</a:t>
            </a:r>
            <a:r>
              <a:rPr lang="en-GB" sz="2000" dirty="0">
                <a:solidFill>
                  <a:schemeClr val="tx1"/>
                </a:solidFill>
              </a:rPr>
              <a:t> la personne de ses points forts.</a:t>
            </a:r>
          </a:p>
          <a:p>
            <a:r>
              <a:rPr lang="en-GB" sz="2000" dirty="0">
                <a:solidFill>
                  <a:schemeClr val="tx1"/>
                </a:solidFill>
              </a:rPr>
              <a:t>Ne pas </a:t>
            </a:r>
            <a:r>
              <a:rPr lang="en-GB" sz="2000" dirty="0" err="1">
                <a:solidFill>
                  <a:schemeClr val="tx1"/>
                </a:solidFill>
              </a:rPr>
              <a:t>parler</a:t>
            </a:r>
            <a:r>
              <a:rPr lang="en-GB" sz="2000" dirty="0">
                <a:solidFill>
                  <a:schemeClr val="tx1"/>
                </a:solidFill>
              </a:rPr>
              <a:t> des personnes de </a:t>
            </a:r>
            <a:r>
              <a:rPr lang="en-GB" sz="2000" dirty="0" err="1">
                <a:solidFill>
                  <a:schemeClr val="tx1"/>
                </a:solidFill>
              </a:rPr>
              <a:t>façon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négative</a:t>
            </a:r>
            <a:r>
              <a:rPr lang="en-GB" sz="20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888270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26943" y="764704"/>
            <a:ext cx="6621554" cy="4498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622325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132856"/>
            <a:ext cx="8435280" cy="3917032"/>
          </a:xfrm>
        </p:spPr>
        <p:txBody>
          <a:bodyPr>
            <a:normAutofit/>
          </a:bodyPr>
          <a:lstStyle/>
          <a:p>
            <a:r>
              <a:rPr lang="en-GB" sz="2400" dirty="0"/>
              <a:t>Apprenez à écouter avec :</a:t>
            </a:r>
          </a:p>
          <a:p>
            <a:pPr lvl="1"/>
            <a:r>
              <a:rPr lang="en-GB" sz="2400" dirty="0">
                <a:solidFill>
                  <a:srgbClr val="0000FF"/>
                </a:solidFill>
              </a:rPr>
              <a:t>Vos yeux </a:t>
            </a:r>
            <a:r>
              <a:rPr lang="en-GB" sz="2400" dirty="0"/>
              <a:t>: En accordant toute votre attention à la personne</a:t>
            </a:r>
          </a:p>
          <a:p>
            <a:pPr lvl="1"/>
            <a:r>
              <a:rPr lang="en-GB" sz="2400" dirty="0">
                <a:solidFill>
                  <a:srgbClr val="0000FF"/>
                </a:solidFill>
              </a:rPr>
              <a:t>Vos oreilles </a:t>
            </a:r>
            <a:r>
              <a:rPr lang="en-GB" sz="2400" dirty="0"/>
              <a:t>: En écoutant vraiment ses préoccupations</a:t>
            </a:r>
          </a:p>
          <a:p>
            <a:pPr lvl="1"/>
            <a:r>
              <a:rPr lang="en-GB" sz="2400" dirty="0">
                <a:solidFill>
                  <a:srgbClr val="0000FF"/>
                </a:solidFill>
              </a:rPr>
              <a:t>Votre cœur</a:t>
            </a:r>
            <a:r>
              <a:rPr lang="en-GB" sz="2400" dirty="0"/>
              <a:t> : En faisant preuve de compassion et de respect.</a:t>
            </a:r>
            <a:br>
              <a:rPr lang="en-GB" sz="2400" dirty="0"/>
            </a:br>
            <a:endParaRPr lang="en-GB" sz="2400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39" y="260648"/>
            <a:ext cx="8977521" cy="167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6979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t="13673"/>
          <a:stretch/>
        </p:blipFill>
        <p:spPr bwMode="auto">
          <a:xfrm>
            <a:off x="8028384" y="836712"/>
            <a:ext cx="1034149" cy="1281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>
                <a:solidFill>
                  <a:srgbClr val="002060"/>
                </a:solidFill>
              </a:rPr>
              <a:t>Écouter les personnes et les aider </a:t>
            </a:r>
            <a:br>
              <a:rPr lang="en-GB" sz="3600" b="1" dirty="0">
                <a:solidFill>
                  <a:srgbClr val="002060"/>
                </a:solidFill>
              </a:rPr>
            </a:br>
            <a:r>
              <a:rPr lang="en-GB" sz="3600" b="1" dirty="0">
                <a:solidFill>
                  <a:srgbClr val="002060"/>
                </a:solidFill>
              </a:rPr>
              <a:t>à se calmer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357188" lvl="0" indent="-357188"/>
            <a:r>
              <a:rPr lang="en-GB" sz="3000" b="1" dirty="0">
                <a:solidFill>
                  <a:srgbClr val="0000FF"/>
                </a:solidFill>
              </a:rPr>
              <a:t>Ne poussez pas </a:t>
            </a:r>
            <a:r>
              <a:rPr lang="en-GB" sz="3000" dirty="0"/>
              <a:t>la personne à parler.</a:t>
            </a:r>
          </a:p>
          <a:p>
            <a:pPr marL="357188" indent="-357188"/>
            <a:r>
              <a:rPr lang="en-GB" sz="3000" b="1" dirty="0">
                <a:solidFill>
                  <a:srgbClr val="0000FF"/>
                </a:solidFill>
              </a:rPr>
              <a:t>Écoutez-la </a:t>
            </a:r>
            <a:r>
              <a:rPr lang="en-GB" sz="3000" dirty="0"/>
              <a:t>si elle souhaite parler de ce qui </a:t>
            </a:r>
            <a:r>
              <a:rPr lang="en-GB" sz="3000" dirty="0" err="1"/>
              <a:t>s’est</a:t>
            </a:r>
            <a:r>
              <a:rPr lang="pl-PL" sz="3000" dirty="0"/>
              <a:t> </a:t>
            </a:r>
            <a:r>
              <a:rPr lang="en-GB" sz="3000" dirty="0"/>
              <a:t>passé.</a:t>
            </a:r>
          </a:p>
          <a:p>
            <a:pPr marL="357188" lvl="0" indent="-357188"/>
            <a:r>
              <a:rPr lang="en-GB" sz="3000" dirty="0"/>
              <a:t>Gardez une voix </a:t>
            </a:r>
            <a:r>
              <a:rPr lang="en-GB" sz="3000" b="1" dirty="0">
                <a:solidFill>
                  <a:srgbClr val="0000FF"/>
                </a:solidFill>
              </a:rPr>
              <a:t>calme et douce</a:t>
            </a:r>
            <a:r>
              <a:rPr lang="en-GB" sz="3000" dirty="0"/>
              <a:t>.</a:t>
            </a:r>
          </a:p>
          <a:p>
            <a:pPr marL="357188" lvl="0" indent="-357188"/>
            <a:r>
              <a:rPr lang="en-GB" sz="3000" dirty="0"/>
              <a:t>Essayez de regarder la personne </a:t>
            </a:r>
            <a:r>
              <a:rPr lang="en-GB" sz="3000" b="1" dirty="0">
                <a:solidFill>
                  <a:srgbClr val="0000FF"/>
                </a:solidFill>
              </a:rPr>
              <a:t>dans les yeux </a:t>
            </a:r>
            <a:r>
              <a:rPr lang="en-GB" sz="3000" dirty="0"/>
              <a:t>lorsque vous lui parlez.</a:t>
            </a:r>
          </a:p>
          <a:p>
            <a:pPr marL="357188" lvl="0" indent="-357188"/>
            <a:r>
              <a:rPr lang="en-GB" sz="3000" dirty="0"/>
              <a:t>Rappelez-lui que </a:t>
            </a:r>
            <a:r>
              <a:rPr lang="en-GB" sz="3000" b="1" dirty="0">
                <a:solidFill>
                  <a:srgbClr val="0000FF"/>
                </a:solidFill>
              </a:rPr>
              <a:t>vous êtes là pour </a:t>
            </a:r>
            <a:r>
              <a:rPr lang="en-GB" sz="3000" b="1" dirty="0" err="1">
                <a:solidFill>
                  <a:srgbClr val="0000FF"/>
                </a:solidFill>
              </a:rPr>
              <a:t>l’aider</a:t>
            </a:r>
            <a:r>
              <a:rPr lang="en-GB" sz="3000" dirty="0"/>
              <a:t>.</a:t>
            </a:r>
          </a:p>
          <a:p>
            <a:pPr marL="357188" lvl="0" indent="-357188"/>
            <a:r>
              <a:rPr lang="en-GB" sz="3000" dirty="0"/>
              <a:t>Si elle montre des signes de </a:t>
            </a:r>
            <a:r>
              <a:rPr lang="en-GB" sz="3000" b="1" dirty="0">
                <a:solidFill>
                  <a:srgbClr val="0000FF"/>
                </a:solidFill>
              </a:rPr>
              <a:t>détresse profonde</a:t>
            </a:r>
            <a:r>
              <a:rPr lang="en-GB" sz="3000" dirty="0"/>
              <a:t>, veillez à </a:t>
            </a:r>
            <a:r>
              <a:rPr lang="en-GB" sz="3000" dirty="0" err="1"/>
              <a:t>ce</a:t>
            </a:r>
            <a:r>
              <a:rPr lang="en-GB" sz="3000" dirty="0"/>
              <a:t> </a:t>
            </a:r>
            <a:r>
              <a:rPr lang="en-GB" sz="3000" dirty="0" err="1"/>
              <a:t>qu’elle</a:t>
            </a:r>
            <a:r>
              <a:rPr lang="en-GB" sz="3000" dirty="0"/>
              <a:t> ne reste pas seule.</a:t>
            </a:r>
          </a:p>
          <a:p>
            <a:pPr>
              <a:buNone/>
            </a:pP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7031844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2044824"/>
          </a:xfrm>
        </p:spPr>
        <p:txBody>
          <a:bodyPr/>
          <a:lstStyle/>
          <a:p>
            <a:pPr>
              <a:buNone/>
            </a:pPr>
            <a:endParaRPr lang="en-GB" dirty="0"/>
          </a:p>
          <a:p>
            <a:r>
              <a:rPr lang="en-GB" dirty="0"/>
              <a:t>Aidez les personnes à </a:t>
            </a:r>
            <a:r>
              <a:rPr lang="en-GB" dirty="0" err="1"/>
              <a:t>s’entraider</a:t>
            </a:r>
            <a:r>
              <a:rPr lang="en-GB" dirty="0"/>
              <a:t> et à se ressaisir.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2487"/>
            <a:ext cx="9144000" cy="1863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2961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892480" cy="1143000"/>
          </a:xfrm>
        </p:spPr>
        <p:txBody>
          <a:bodyPr>
            <a:noAutofit/>
          </a:bodyPr>
          <a:lstStyle/>
          <a:p>
            <a:pPr algn="l"/>
            <a:r>
              <a:rPr lang="fr-FR" sz="3200" b="1" dirty="0">
                <a:solidFill>
                  <a:srgbClr val="002060"/>
                </a:solidFill>
              </a:rPr>
              <a:t>Aidez les personnes à subvenir à leurs besoins essentiels et à accéder aux services</a:t>
            </a:r>
            <a:endParaRPr lang="en-GB" sz="32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556793"/>
            <a:ext cx="7776864" cy="4320479"/>
          </a:xfrm>
        </p:spPr>
        <p:txBody>
          <a:bodyPr>
            <a:noAutofit/>
          </a:bodyPr>
          <a:lstStyle/>
          <a:p>
            <a:pPr lvl="0"/>
            <a:r>
              <a:rPr lang="fr-FR" sz="2000" dirty="0"/>
              <a:t>Tout de suite après une situation de crise, essayez d'aider la personne en détresse à subvenir à ses besoins essentiels d’urgence, tels que la nourriture, l'eau, un abri et les informations sur les services médicaux et sociaux</a:t>
            </a:r>
            <a:r>
              <a:rPr lang="en-GB" sz="2000" dirty="0"/>
              <a:t>.  </a:t>
            </a:r>
          </a:p>
          <a:p>
            <a:pPr lvl="0"/>
            <a:r>
              <a:rPr lang="fr-FR" sz="2000" dirty="0"/>
              <a:t>Cherchez à savoir quels sont les besoins spécifiques des personnes et essayez de les mettre en contact avec l’aide disponible (par exemple, les trousses de survie si leur biens ont été détruits)</a:t>
            </a:r>
            <a:endParaRPr lang="en-GB" sz="2000" dirty="0"/>
          </a:p>
          <a:p>
            <a:r>
              <a:rPr lang="fr-FR" sz="2000" dirty="0"/>
              <a:t>Assurez-vous que les personnes vulnérables ou marginalisées ne sont pas délaissées</a:t>
            </a:r>
            <a:endParaRPr lang="en-GB" sz="2000" dirty="0"/>
          </a:p>
          <a:p>
            <a:pPr lvl="0"/>
            <a:r>
              <a:rPr lang="fr-FR" sz="2000" dirty="0"/>
              <a:t>Procédez à un suivi auprès des personnes si vous le leur avez promis</a:t>
            </a:r>
            <a:r>
              <a:rPr lang="en-GB" sz="2000" dirty="0"/>
              <a:t>.</a:t>
            </a:r>
          </a:p>
          <a:p>
            <a:pPr>
              <a:buNone/>
            </a:pPr>
            <a:endParaRPr lang="en-GB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t="21512"/>
          <a:stretch/>
        </p:blipFill>
        <p:spPr bwMode="auto">
          <a:xfrm>
            <a:off x="7946131" y="1988840"/>
            <a:ext cx="1111417" cy="1278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218293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7240" y="44624"/>
            <a:ext cx="7211144" cy="1143000"/>
          </a:xfrm>
        </p:spPr>
        <p:txBody>
          <a:bodyPr>
            <a:noAutofit/>
          </a:bodyPr>
          <a:lstStyle/>
          <a:p>
            <a:r>
              <a:rPr lang="fr-FR" sz="3600" b="1" dirty="0">
                <a:solidFill>
                  <a:srgbClr val="002060"/>
                </a:solidFill>
              </a:rPr>
              <a:t>Aider les personnes gérer les problèmes</a:t>
            </a:r>
            <a:endParaRPr lang="en-GB" sz="3600" b="1" dirty="0">
              <a:solidFill>
                <a:srgbClr val="00206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6376" y="0"/>
            <a:ext cx="1111417" cy="16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384176"/>
            <a:ext cx="7787208" cy="4421088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en-GB" sz="2000" dirty="0"/>
              <a:t>Les </a:t>
            </a:r>
            <a:r>
              <a:rPr lang="fr-FR" sz="2000" dirty="0"/>
              <a:t>personnes en détresse peuvent se sentir envahies par les inquiétudes et la peur.</a:t>
            </a:r>
            <a:r>
              <a:rPr lang="en-GB" sz="2000" dirty="0"/>
              <a:t>…</a:t>
            </a:r>
          </a:p>
          <a:p>
            <a:r>
              <a:rPr lang="fr-FR" sz="2000" dirty="0"/>
              <a:t>Aidez-les à classer par ordre d'importance leurs besoins les plus urgents et à les satisfaire, à retrouver un sens de contrôle.</a:t>
            </a:r>
            <a:endParaRPr lang="en-GB" sz="2000" dirty="0"/>
          </a:p>
          <a:p>
            <a:r>
              <a:rPr lang="fr-FR" sz="2000" dirty="0"/>
              <a:t>Aidez-les à identifier les soutiens dont elles disposent dans sa vie (amis, famille)</a:t>
            </a:r>
            <a:endParaRPr lang="en-GB" sz="2000" dirty="0"/>
          </a:p>
          <a:p>
            <a:pPr lvl="1"/>
            <a:r>
              <a:rPr lang="fr-FR" sz="2000" dirty="0"/>
              <a:t>Si elles ont perdu plusieurs parents et amis pendant l'épidémie d'Ébola, aidez-les à identifier les soutiens supplémentaires dans la communauté</a:t>
            </a:r>
            <a:endParaRPr lang="en-GB" sz="2000" dirty="0"/>
          </a:p>
          <a:p>
            <a:r>
              <a:rPr lang="en-GB" sz="2000" dirty="0" err="1"/>
              <a:t>Faites</a:t>
            </a:r>
            <a:r>
              <a:rPr lang="en-GB" sz="2000" dirty="0"/>
              <a:t> </a:t>
            </a:r>
            <a:r>
              <a:rPr lang="fr-FR" sz="2000" dirty="0"/>
              <a:t>des propositions concrètes pour subvenir à leurs propres besoins</a:t>
            </a:r>
            <a:endParaRPr lang="en-GB" sz="2000" dirty="0"/>
          </a:p>
          <a:p>
            <a:r>
              <a:rPr lang="fr-FR" sz="2000" dirty="0"/>
              <a:t>Demandez-leur de se rappeler comment elles ont affronté des situations difficiles par le passé, et souligner leur capacité à gérer la situation actuelle.</a:t>
            </a:r>
            <a:endParaRPr lang="en-GB" sz="2000" dirty="0"/>
          </a:p>
          <a:p>
            <a:pPr lvl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1016021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t="16869"/>
          <a:stretch/>
        </p:blipFill>
        <p:spPr bwMode="auto">
          <a:xfrm>
            <a:off x="7997087" y="4667250"/>
            <a:ext cx="1111417" cy="13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>
                <a:solidFill>
                  <a:srgbClr val="002060"/>
                </a:solidFill>
              </a:rPr>
              <a:t>Transmettre des informations sur...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7992888" cy="4525963"/>
          </a:xfrm>
        </p:spPr>
        <p:txBody>
          <a:bodyPr rIns="0">
            <a:normAutofit fontScale="70000" lnSpcReduction="20000"/>
          </a:bodyPr>
          <a:lstStyle/>
          <a:p>
            <a:pPr lvl="0"/>
            <a:r>
              <a:rPr lang="en-GB" sz="3000" b="1" dirty="0">
                <a:solidFill>
                  <a:srgbClr val="0000FF"/>
                </a:solidFill>
              </a:rPr>
              <a:t>La maladie elle-même</a:t>
            </a:r>
          </a:p>
          <a:p>
            <a:pPr lvl="1"/>
            <a:r>
              <a:rPr lang="en-GB" sz="2700" dirty="0"/>
              <a:t>Rappelez-vous de ce que vous avez </a:t>
            </a:r>
            <a:r>
              <a:rPr lang="en-GB" sz="2700" dirty="0" err="1"/>
              <a:t>appris</a:t>
            </a:r>
            <a:r>
              <a:rPr lang="en-GB" sz="2700" dirty="0"/>
              <a:t> </a:t>
            </a:r>
            <a:r>
              <a:rPr lang="en-GB" sz="2700" dirty="0" err="1"/>
              <a:t>aujourd’hui</a:t>
            </a:r>
            <a:r>
              <a:rPr lang="en-GB" sz="2700" dirty="0"/>
              <a:t> sur le virus Ebola.</a:t>
            </a:r>
          </a:p>
          <a:p>
            <a:pPr lvl="1"/>
            <a:r>
              <a:rPr lang="en-GB" sz="2700" dirty="0"/>
              <a:t>Essayez de vous tenir informé de </a:t>
            </a:r>
            <a:r>
              <a:rPr lang="en-GB" sz="2700" dirty="0" err="1"/>
              <a:t>l’état</a:t>
            </a:r>
            <a:r>
              <a:rPr lang="en-GB" sz="2700" dirty="0"/>
              <a:t> de </a:t>
            </a:r>
            <a:r>
              <a:rPr lang="en-GB" sz="2700" dirty="0" err="1"/>
              <a:t>l’épidémie</a:t>
            </a:r>
            <a:r>
              <a:rPr lang="en-GB" sz="2700" dirty="0"/>
              <a:t>.</a:t>
            </a:r>
          </a:p>
          <a:p>
            <a:pPr lvl="0"/>
            <a:r>
              <a:rPr lang="en-GB" sz="3000" b="1" dirty="0">
                <a:solidFill>
                  <a:srgbClr val="0000FF"/>
                </a:solidFill>
              </a:rPr>
              <a:t>Les proches</a:t>
            </a:r>
          </a:p>
          <a:p>
            <a:pPr lvl="1"/>
            <a:r>
              <a:rPr lang="en-GB" sz="2700" dirty="0"/>
              <a:t>Essayez de communiquer des informations concrètes aux parents des patients admis dans les centres de traitement (en consultant le personnel hospitalier).</a:t>
            </a:r>
          </a:p>
          <a:p>
            <a:pPr lvl="1"/>
            <a:r>
              <a:rPr lang="en-GB" sz="2700" dirty="0"/>
              <a:t>Essayez de trouver des moyens pour permettre aux membres de la famille de rester en contact avec la personne </a:t>
            </a:r>
            <a:r>
              <a:rPr lang="en-GB" sz="2700" dirty="0" err="1"/>
              <a:t>atteinte</a:t>
            </a:r>
            <a:r>
              <a:rPr lang="en-GB" sz="2700" dirty="0"/>
              <a:t> de </a:t>
            </a:r>
            <a:r>
              <a:rPr lang="en-GB" sz="2700" dirty="0" err="1"/>
              <a:t>l’Ebola</a:t>
            </a:r>
            <a:r>
              <a:rPr lang="en-GB" sz="2700" dirty="0"/>
              <a:t>.</a:t>
            </a:r>
          </a:p>
          <a:p>
            <a:pPr lvl="0"/>
            <a:r>
              <a:rPr lang="en-GB" sz="3000" b="1" dirty="0">
                <a:solidFill>
                  <a:srgbClr val="0000FF"/>
                </a:solidFill>
              </a:rPr>
              <a:t>Leur sécurité</a:t>
            </a:r>
          </a:p>
          <a:p>
            <a:pPr lvl="1"/>
            <a:r>
              <a:rPr lang="en-GB" sz="2700" dirty="0"/>
              <a:t>Manière de rester en sécurité </a:t>
            </a:r>
          </a:p>
          <a:p>
            <a:pPr lvl="1"/>
            <a:r>
              <a:rPr lang="en-GB" sz="2700" dirty="0"/>
              <a:t>Mesures que le gouvernement prend pour soutenir les victimes</a:t>
            </a:r>
            <a:endParaRPr lang="en-GB" sz="2700" b="1" dirty="0"/>
          </a:p>
          <a:p>
            <a:pPr lvl="0"/>
            <a:r>
              <a:rPr lang="en-GB" sz="3000" b="1" dirty="0">
                <a:solidFill>
                  <a:srgbClr val="0000FF"/>
                </a:solidFill>
              </a:rPr>
              <a:t>Leurs droits et responsabilités</a:t>
            </a:r>
          </a:p>
          <a:p>
            <a:pPr lvl="0"/>
            <a:r>
              <a:rPr lang="en-GB" sz="3000" b="1" dirty="0">
                <a:solidFill>
                  <a:srgbClr val="0000FF"/>
                </a:solidFill>
              </a:rPr>
              <a:t>Les services et les soutiens</a:t>
            </a:r>
          </a:p>
        </p:txBody>
      </p:sp>
    </p:spTree>
    <p:extLst>
      <p:ext uri="{BB962C8B-B14F-4D97-AF65-F5344CB8AC3E}">
        <p14:creationId xmlns:p14="http://schemas.microsoft.com/office/powerpoint/2010/main" val="32560393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1143000"/>
          </a:xfrm>
        </p:spPr>
        <p:txBody>
          <a:bodyPr>
            <a:normAutofit/>
          </a:bodyPr>
          <a:lstStyle/>
          <a:p>
            <a:r>
              <a:rPr lang="fr-FR" sz="3200" b="1" dirty="0">
                <a:solidFill>
                  <a:srgbClr val="002060"/>
                </a:solidFill>
              </a:rPr>
              <a:t>Mettre les personnes en contact avec leurs proches et avec un soutien social</a:t>
            </a:r>
            <a:r>
              <a:rPr lang="en-GB" sz="3200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556792"/>
            <a:ext cx="7920880" cy="4752528"/>
          </a:xfrm>
        </p:spPr>
        <p:txBody>
          <a:bodyPr>
            <a:normAutofit fontScale="85000" lnSpcReduction="10000"/>
          </a:bodyPr>
          <a:lstStyle/>
          <a:p>
            <a:r>
              <a:rPr lang="fr-FR" sz="2800" dirty="0"/>
              <a:t>Les personnes qui ont le sentiment d'avoir bénéficié d'un bon soutien social après une crise s'adaptent mieux que celles qui ont le sentiment de ne pas     avoir été assez soutenues.</a:t>
            </a:r>
          </a:p>
          <a:p>
            <a:r>
              <a:rPr lang="fr-FR" sz="2800" dirty="0"/>
              <a:t>Nombre de personnes ont peut-être perdu leurs proches pendant l'épidémie d'Ébola, et peuvent avoir le sentiment d’être stigmatisées et isolées.</a:t>
            </a:r>
          </a:p>
          <a:p>
            <a:r>
              <a:rPr lang="fr-FR" sz="2800" dirty="0"/>
              <a:t>Essayez d’identifier d’autres membres, groupes et réseaux de la communauté qui peuvent apporter un soutien.</a:t>
            </a:r>
          </a:p>
          <a:p>
            <a:r>
              <a:rPr lang="fr-FR" sz="2800" dirty="0"/>
              <a:t>La réinsertion sociale dans la communauté des personnes qui ont survécu à Ébola ou qui n'ont pas contracté la maladie est également importante.</a:t>
            </a:r>
          </a:p>
          <a:p>
            <a:pPr marL="0" indent="0">
              <a:buNone/>
            </a:pPr>
            <a:endParaRPr lang="en-GB" sz="2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t="17859"/>
          <a:stretch/>
        </p:blipFill>
        <p:spPr bwMode="auto">
          <a:xfrm>
            <a:off x="7997087" y="1844824"/>
            <a:ext cx="1111417" cy="1337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5426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sz="4000" b="1">
                <a:solidFill>
                  <a:srgbClr val="002060"/>
                </a:solidFill>
              </a:rPr>
              <a:t>Objectifs d’apprentissage</a:t>
            </a:r>
            <a:endParaRPr lang="en-GB" sz="4000" b="1" dirty="0">
              <a:solidFill>
                <a:srgbClr val="002060"/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fr-FR" sz="2400" dirty="0"/>
              <a:t>À la fin de cette séance, vous serez capable: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/>
              <a:t>D’expliquer</a:t>
            </a:r>
            <a:r>
              <a:rPr lang="en-US" sz="2400" dirty="0"/>
              <a:t> comment </a:t>
            </a:r>
            <a:r>
              <a:rPr lang="en-US" sz="2400" dirty="0" err="1"/>
              <a:t>l’approche</a:t>
            </a:r>
            <a:r>
              <a:rPr lang="en-US" sz="2400" dirty="0"/>
              <a:t> de Premiers </a:t>
            </a:r>
            <a:r>
              <a:rPr lang="en-US" sz="2400" dirty="0" err="1"/>
              <a:t>Soins</a:t>
            </a:r>
            <a:r>
              <a:rPr lang="en-US" sz="2400" dirty="0"/>
              <a:t> </a:t>
            </a:r>
            <a:r>
              <a:rPr lang="en-US" sz="2400" dirty="0" err="1"/>
              <a:t>Psychologiques</a:t>
            </a:r>
            <a:r>
              <a:rPr lang="en-US" sz="2400" dirty="0"/>
              <a:t> (PSP) </a:t>
            </a:r>
            <a:r>
              <a:rPr lang="en-US" sz="2400" dirty="0" err="1"/>
              <a:t>peut</a:t>
            </a:r>
            <a:r>
              <a:rPr lang="en-US" sz="2400" dirty="0"/>
              <a:t> </a:t>
            </a:r>
            <a:r>
              <a:rPr lang="en-US" sz="2400" dirty="0" err="1"/>
              <a:t>être</a:t>
            </a:r>
            <a:r>
              <a:rPr lang="en-US" sz="2400" dirty="0"/>
              <a:t> </a:t>
            </a:r>
            <a:r>
              <a:rPr lang="en-US" sz="2400" dirty="0" err="1"/>
              <a:t>intégrée</a:t>
            </a:r>
            <a:r>
              <a:rPr lang="en-US" sz="2400" dirty="0"/>
              <a:t> </a:t>
            </a:r>
            <a:r>
              <a:rPr lang="en-US" sz="2400" dirty="0" err="1"/>
              <a:t>dans</a:t>
            </a:r>
            <a:r>
              <a:rPr lang="en-US" sz="2400" dirty="0"/>
              <a:t> les </a:t>
            </a:r>
            <a:r>
              <a:rPr lang="en-US" sz="2400" dirty="0" err="1"/>
              <a:t>tâches</a:t>
            </a:r>
            <a:r>
              <a:rPr lang="en-US" sz="2400" dirty="0"/>
              <a:t> </a:t>
            </a:r>
            <a:r>
              <a:rPr lang="en-US" sz="2400" dirty="0" err="1"/>
              <a:t>quotidiennes</a:t>
            </a:r>
            <a:r>
              <a:rPr lang="en-US" sz="2400" dirty="0"/>
              <a:t> des </a:t>
            </a:r>
            <a:r>
              <a:rPr lang="en-US" sz="2400" dirty="0" err="1"/>
              <a:t>membres</a:t>
            </a:r>
            <a:r>
              <a:rPr lang="en-US" sz="2400" dirty="0"/>
              <a:t> de </a:t>
            </a:r>
            <a:r>
              <a:rPr lang="en-US" sz="2400" dirty="0" err="1"/>
              <a:t>l’EIR</a:t>
            </a:r>
            <a:endParaRPr lang="en-US" sz="24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De </a:t>
            </a:r>
            <a:r>
              <a:rPr lang="en-US" sz="2400" dirty="0" err="1"/>
              <a:t>déterminer</a:t>
            </a:r>
            <a:r>
              <a:rPr lang="en-US" sz="2400" dirty="0"/>
              <a:t> comment, quand et où dispenser les PSP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/>
              <a:t>Expliquer</a:t>
            </a:r>
            <a:r>
              <a:rPr lang="en-US" sz="2400" dirty="0"/>
              <a:t> comment les </a:t>
            </a:r>
            <a:r>
              <a:rPr lang="en-US" sz="2400" dirty="0" err="1"/>
              <a:t>personnes</a:t>
            </a:r>
            <a:r>
              <a:rPr lang="en-US" sz="2400" dirty="0"/>
              <a:t> </a:t>
            </a:r>
            <a:r>
              <a:rPr lang="en-US" sz="2400" dirty="0" err="1"/>
              <a:t>travaillant</a:t>
            </a:r>
            <a:r>
              <a:rPr lang="en-US" sz="2400" dirty="0"/>
              <a:t> sur le terrain peuvent prendre </a:t>
            </a:r>
            <a:r>
              <a:rPr lang="en-US" sz="2400" dirty="0" err="1"/>
              <a:t>soin</a:t>
            </a:r>
            <a:r>
              <a:rPr lang="en-US" sz="2400" dirty="0"/>
              <a:t> </a:t>
            </a:r>
            <a:r>
              <a:rPr lang="en-US" sz="2400" dirty="0" err="1"/>
              <a:t>d’ells-mêmes</a:t>
            </a:r>
            <a:r>
              <a:rPr lang="en-US" sz="2400" dirty="0"/>
              <a:t> et de leurs collègues dans le </a:t>
            </a:r>
            <a:r>
              <a:rPr lang="en-US" sz="2400" dirty="0" err="1"/>
              <a:t>contexte</a:t>
            </a:r>
            <a:r>
              <a:rPr lang="en-US" sz="2400" dirty="0"/>
              <a:t> </a:t>
            </a:r>
            <a:r>
              <a:rPr lang="en-US" sz="2400" dirty="0" err="1"/>
              <a:t>d’une</a:t>
            </a:r>
            <a:r>
              <a:rPr lang="en-US" sz="2400" dirty="0"/>
              <a:t> épidémie de MVE.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endParaRPr lang="fr-FR" sz="28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</a:rPr>
              <a:t>Aider les personnes endeuillées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6388" y="1495325"/>
            <a:ext cx="7931224" cy="4525963"/>
          </a:xfrm>
        </p:spPr>
        <p:txBody>
          <a:bodyPr>
            <a:normAutofit fontScale="70000" lnSpcReduction="20000"/>
          </a:bodyPr>
          <a:lstStyle/>
          <a:p>
            <a:r>
              <a:rPr lang="fr-FR" dirty="0">
                <a:solidFill>
                  <a:srgbClr val="002060"/>
                </a:solidFill>
              </a:rPr>
              <a:t>Pendant une épidémie d’Ébola, les personnes ne peuvent pas toucher le corps de leur proche, ou participer aux enterrements traditionnels, à cause du risque de transmission de la maladie</a:t>
            </a:r>
          </a:p>
          <a:p>
            <a:r>
              <a:rPr lang="fr-FR" dirty="0">
                <a:solidFill>
                  <a:srgbClr val="002060"/>
                </a:solidFill>
              </a:rPr>
              <a:t>Elles peuvent être tristes, en colère, avoir peur et avoir de la peine à admettre leur perte</a:t>
            </a:r>
          </a:p>
          <a:p>
            <a:r>
              <a:rPr lang="fr-FR" dirty="0">
                <a:solidFill>
                  <a:srgbClr val="002060"/>
                </a:solidFill>
              </a:rPr>
              <a:t>Ce vous pouvez faire :</a:t>
            </a:r>
          </a:p>
          <a:p>
            <a:pPr lvl="1"/>
            <a:r>
              <a:rPr lang="fr-FR" dirty="0">
                <a:solidFill>
                  <a:srgbClr val="002060"/>
                </a:solidFill>
              </a:rPr>
              <a:t>Écoutez, et aidez-les à se calmer et à se sentir en sécurité</a:t>
            </a:r>
          </a:p>
          <a:p>
            <a:pPr lvl="1"/>
            <a:r>
              <a:rPr lang="fr-FR" dirty="0">
                <a:solidFill>
                  <a:srgbClr val="002060"/>
                </a:solidFill>
              </a:rPr>
              <a:t>Donnez-leur le temps et l’opportunité pour faire le deuil et parler de leur proche</a:t>
            </a:r>
          </a:p>
          <a:p>
            <a:pPr lvl="1"/>
            <a:r>
              <a:rPr lang="fr-FR" dirty="0">
                <a:solidFill>
                  <a:srgbClr val="002060"/>
                </a:solidFill>
              </a:rPr>
              <a:t>Mettez-les en lien avec les autres personnes qui sont éplorées afin de s’entraider</a:t>
            </a:r>
          </a:p>
          <a:p>
            <a:pPr lvl="1"/>
            <a:r>
              <a:rPr lang="fr-FR" dirty="0">
                <a:solidFill>
                  <a:srgbClr val="002060"/>
                </a:solidFill>
              </a:rPr>
              <a:t>Encouragez-les à réfléchir sur d’autres rituels sans risque pour rendre hommage à leur proche, ensemble avec les chefs religieux</a:t>
            </a:r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6990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</p:spPr>
        <p:txBody>
          <a:bodyPr/>
          <a:lstStyle/>
          <a:p>
            <a:r>
              <a:rPr lang="en-GB" sz="3600" b="1" dirty="0">
                <a:solidFill>
                  <a:srgbClr val="002060"/>
                </a:solidFill>
              </a:rPr>
              <a:t>Mettre fin à votre aide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357188" indent="-357188"/>
            <a:r>
              <a:rPr lang="en-GB" dirty="0"/>
              <a:t>Faites preuve de discernement envers les besoins de la personne et vos propres besoins.</a:t>
            </a:r>
          </a:p>
          <a:p>
            <a:pPr marL="357188" indent="-357188"/>
            <a:r>
              <a:rPr lang="en-GB" dirty="0"/>
              <a:t>Expliquez à la personne </a:t>
            </a:r>
            <a:r>
              <a:rPr lang="en-GB" b="1" dirty="0">
                <a:solidFill>
                  <a:srgbClr val="0000FF"/>
                </a:solidFill>
              </a:rPr>
              <a:t>que vous partez </a:t>
            </a:r>
            <a:r>
              <a:rPr lang="en-GB" dirty="0"/>
              <a:t>et, si possible, présentez-lui une autre personne qui </a:t>
            </a:r>
            <a:r>
              <a:rPr lang="en-GB" dirty="0" err="1"/>
              <a:t>pourra</a:t>
            </a:r>
            <a:r>
              <a:rPr lang="en-GB" dirty="0"/>
              <a:t> </a:t>
            </a:r>
            <a:r>
              <a:rPr lang="en-GB" dirty="0" err="1"/>
              <a:t>l’aider</a:t>
            </a:r>
            <a:r>
              <a:rPr lang="en-GB" dirty="0"/>
              <a:t>.</a:t>
            </a:r>
          </a:p>
          <a:p>
            <a:pPr marL="357188" indent="-357188">
              <a:tabLst>
                <a:tab pos="1441450" algn="l"/>
              </a:tabLst>
            </a:pPr>
            <a:r>
              <a:rPr lang="en-GB" dirty="0"/>
              <a:t>Si vous avez mis la personne en </a:t>
            </a:r>
            <a:r>
              <a:rPr lang="en-GB" b="1" dirty="0">
                <a:solidFill>
                  <a:srgbClr val="0000FF"/>
                </a:solidFill>
              </a:rPr>
              <a:t>contact avec </a:t>
            </a:r>
            <a:r>
              <a:rPr lang="en-GB" b="1" dirty="0" err="1">
                <a:solidFill>
                  <a:srgbClr val="0000FF"/>
                </a:solidFill>
              </a:rPr>
              <a:t>d’autres</a:t>
            </a:r>
            <a:r>
              <a:rPr lang="en-GB" b="1" dirty="0">
                <a:solidFill>
                  <a:srgbClr val="0000FF"/>
                </a:solidFill>
              </a:rPr>
              <a:t> services</a:t>
            </a:r>
            <a:r>
              <a:rPr lang="en-GB" dirty="0"/>
              <a:t>, </a:t>
            </a:r>
            <a:r>
              <a:rPr lang="en-GB" dirty="0" err="1"/>
              <a:t>assurez-vous</a:t>
            </a:r>
            <a:r>
              <a:rPr lang="en-GB" dirty="0"/>
              <a:t> </a:t>
            </a:r>
            <a:r>
              <a:rPr lang="en-GB" dirty="0" err="1"/>
              <a:t>qu’elle</a:t>
            </a:r>
            <a:r>
              <a:rPr lang="en-GB" dirty="0"/>
              <a:t> dispose des informations nécessaires et </a:t>
            </a:r>
            <a:r>
              <a:rPr lang="en-GB" dirty="0" err="1"/>
              <a:t>qu’elle</a:t>
            </a:r>
            <a:r>
              <a:rPr lang="en-GB" dirty="0"/>
              <a:t> </a:t>
            </a:r>
            <a:r>
              <a:rPr lang="en-GB" dirty="0" err="1"/>
              <a:t>sache</a:t>
            </a:r>
            <a:r>
              <a:rPr lang="en-GB" dirty="0"/>
              <a:t> </a:t>
            </a:r>
            <a:r>
              <a:rPr lang="en-GB" dirty="0" err="1"/>
              <a:t>à</a:t>
            </a:r>
            <a:r>
              <a:rPr lang="pl-PL" dirty="0"/>
              <a:t> </a:t>
            </a:r>
            <a:r>
              <a:rPr lang="en-GB" dirty="0"/>
              <a:t>quoi </a:t>
            </a:r>
            <a:r>
              <a:rPr lang="en-GB" dirty="0" err="1"/>
              <a:t>s’attendre</a:t>
            </a:r>
            <a:r>
              <a:rPr lang="en-GB" dirty="0"/>
              <a:t>.</a:t>
            </a:r>
          </a:p>
          <a:p>
            <a:pPr marL="357188" indent="-357188"/>
            <a:r>
              <a:rPr lang="en-GB" dirty="0"/>
              <a:t>Quelle que </a:t>
            </a:r>
            <a:r>
              <a:rPr lang="en-GB" dirty="0" err="1"/>
              <a:t>soit</a:t>
            </a:r>
            <a:r>
              <a:rPr lang="en-GB" dirty="0"/>
              <a:t> </a:t>
            </a:r>
            <a:r>
              <a:rPr lang="en-GB" dirty="0" err="1"/>
              <a:t>l’expérience</a:t>
            </a:r>
            <a:r>
              <a:rPr lang="en-GB" dirty="0"/>
              <a:t> que vous avez eue avec la personne, quittez-la de manière positive en lui souhaitant bonne chance.</a:t>
            </a:r>
          </a:p>
        </p:txBody>
      </p:sp>
    </p:spTree>
    <p:extLst>
      <p:ext uri="{BB962C8B-B14F-4D97-AF65-F5344CB8AC3E}">
        <p14:creationId xmlns:p14="http://schemas.microsoft.com/office/powerpoint/2010/main" val="19831358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idx="1"/>
          </p:nvPr>
        </p:nvSpPr>
        <p:spPr>
          <a:xfrm>
            <a:off x="395536" y="2708920"/>
            <a:ext cx="8229600" cy="14687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>
                <a:solidFill>
                  <a:srgbClr val="002060"/>
                </a:solidFill>
              </a:rPr>
              <a:t>4. Prendre soin de soi et de ses collègues</a:t>
            </a:r>
          </a:p>
        </p:txBody>
      </p:sp>
    </p:spTree>
    <p:extLst>
      <p:ext uri="{BB962C8B-B14F-4D97-AF65-F5344CB8AC3E}">
        <p14:creationId xmlns:p14="http://schemas.microsoft.com/office/powerpoint/2010/main" val="34924870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GB" sz="3600" b="1" dirty="0">
                <a:solidFill>
                  <a:srgbClr val="002060"/>
                </a:solidFill>
              </a:rPr>
              <a:t>Prendre soin de soi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23528" y="1124744"/>
            <a:ext cx="4762872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 eaLnBrk="1" hangingPunct="1">
              <a:lnSpc>
                <a:spcPct val="110000"/>
              </a:lnSpc>
              <a:buFontTx/>
              <a:buNone/>
            </a:pPr>
            <a:r>
              <a:rPr lang="en-GB" sz="2400" i="1" dirty="0" err="1">
                <a:solidFill>
                  <a:srgbClr val="002060"/>
                </a:solidFill>
              </a:rPr>
              <a:t>Une</a:t>
            </a:r>
            <a:r>
              <a:rPr lang="en-GB" sz="2400" i="1" dirty="0">
                <a:solidFill>
                  <a:srgbClr val="002060"/>
                </a:solidFill>
              </a:rPr>
              <a:t> situation unique de</a:t>
            </a:r>
            <a:r>
              <a:rPr lang="pl-PL" sz="2400" i="1" dirty="0">
                <a:solidFill>
                  <a:srgbClr val="002060"/>
                </a:solidFill>
              </a:rPr>
              <a:t> </a:t>
            </a:r>
            <a:r>
              <a:rPr lang="en-GB" sz="2400" i="1" dirty="0" err="1">
                <a:solidFill>
                  <a:srgbClr val="002060"/>
                </a:solidFill>
              </a:rPr>
              <a:t>souffrance</a:t>
            </a:r>
            <a:r>
              <a:rPr lang="en-GB" sz="2400" i="1" dirty="0">
                <a:solidFill>
                  <a:srgbClr val="002060"/>
                </a:solidFill>
              </a:rPr>
              <a:t>, de</a:t>
            </a:r>
            <a:r>
              <a:rPr lang="pl-PL" sz="2400" i="1" dirty="0">
                <a:solidFill>
                  <a:srgbClr val="002060"/>
                </a:solidFill>
              </a:rPr>
              <a:t> </a:t>
            </a:r>
            <a:r>
              <a:rPr lang="en-GB" sz="2400" i="1" dirty="0" err="1">
                <a:solidFill>
                  <a:srgbClr val="002060"/>
                </a:solidFill>
              </a:rPr>
              <a:t>peur</a:t>
            </a:r>
            <a:r>
              <a:rPr lang="en-GB" sz="2400" i="1" dirty="0">
                <a:solidFill>
                  <a:srgbClr val="002060"/>
                </a:solidFill>
              </a:rPr>
              <a:t> et de </a:t>
            </a:r>
            <a:r>
              <a:rPr lang="en-GB" sz="2400" i="1" dirty="0" err="1">
                <a:solidFill>
                  <a:srgbClr val="002060"/>
                </a:solidFill>
              </a:rPr>
              <a:t>nombreux</a:t>
            </a:r>
            <a:r>
              <a:rPr lang="pl-PL" sz="2400" i="1" dirty="0">
                <a:solidFill>
                  <a:srgbClr val="002060"/>
                </a:solidFill>
              </a:rPr>
              <a:t> </a:t>
            </a:r>
            <a:r>
              <a:rPr lang="en-GB" sz="2400" i="1" dirty="0" err="1">
                <a:solidFill>
                  <a:srgbClr val="002060"/>
                </a:solidFill>
              </a:rPr>
              <a:t>décès</a:t>
            </a:r>
            <a:r>
              <a:rPr lang="en-GB" sz="2400" i="1" dirty="0">
                <a:solidFill>
                  <a:srgbClr val="002060"/>
                </a:solidFill>
              </a:rPr>
              <a:t> </a:t>
            </a:r>
            <a:r>
              <a:rPr lang="en-GB" sz="2400" i="1" dirty="0" err="1">
                <a:solidFill>
                  <a:srgbClr val="002060"/>
                </a:solidFill>
              </a:rPr>
              <a:t>affaiblissant</a:t>
            </a:r>
            <a:r>
              <a:rPr lang="en-GB" sz="2400" i="1" dirty="0">
                <a:solidFill>
                  <a:srgbClr val="002060"/>
                </a:solidFill>
              </a:rPr>
              <a:t>      le lien social.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fr-FR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fr-FR" sz="2400" dirty="0">
                <a:solidFill>
                  <a:srgbClr val="002060"/>
                </a:solidFill>
              </a:rPr>
              <a:t>Réfléchissez vous-même à :</a:t>
            </a:r>
          </a:p>
          <a:p>
            <a:pPr eaLnBrk="1" hangingPunct="1">
              <a:lnSpc>
                <a:spcPct val="90000"/>
              </a:lnSpc>
            </a:pPr>
            <a:r>
              <a:rPr lang="fr-FR" sz="2400" dirty="0">
                <a:solidFill>
                  <a:srgbClr val="002060"/>
                </a:solidFill>
              </a:rPr>
              <a:t>Comment je prends soin de moi-même ?</a:t>
            </a:r>
          </a:p>
          <a:p>
            <a:pPr eaLnBrk="1" hangingPunct="1">
              <a:lnSpc>
                <a:spcPct val="90000"/>
              </a:lnSpc>
            </a:pPr>
            <a:r>
              <a:rPr lang="fr-FR" sz="2400" dirty="0">
                <a:solidFill>
                  <a:srgbClr val="002060"/>
                </a:solidFill>
              </a:rPr>
              <a:t>Qu’est-ce que je veux des autres lorsque je suis stressé/triste ?</a:t>
            </a:r>
          </a:p>
          <a:p>
            <a:pPr eaLnBrk="1" hangingPunct="1">
              <a:lnSpc>
                <a:spcPct val="90000"/>
              </a:lnSpc>
            </a:pPr>
            <a:r>
              <a:rPr lang="fr-FR" sz="2400" dirty="0">
                <a:solidFill>
                  <a:srgbClr val="002060"/>
                </a:solidFill>
              </a:rPr>
              <a:t>Comment notre équipe peut se soutenir ?</a:t>
            </a:r>
          </a:p>
          <a:p>
            <a:pPr marL="0" indent="0" eaLnBrk="1" hangingPunct="1">
              <a:lnSpc>
                <a:spcPct val="110000"/>
              </a:lnSpc>
              <a:buFontTx/>
              <a:buNone/>
            </a:pPr>
            <a:endParaRPr lang="en-GB" sz="2400" i="1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400" dirty="0"/>
          </a:p>
        </p:txBody>
      </p:sp>
      <p:pic>
        <p:nvPicPr>
          <p:cNvPr id="5" name="Content Placeholder 4" descr="aid worker male 2.jp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4" r="5384"/>
          <a:stretch>
            <a:fillRect/>
          </a:stretch>
        </p:blipFill>
        <p:spPr>
          <a:xfrm>
            <a:off x="5105400" y="1124744"/>
            <a:ext cx="4038600" cy="4525962"/>
          </a:xfrm>
        </p:spPr>
      </p:pic>
    </p:spTree>
    <p:extLst>
      <p:ext uri="{BB962C8B-B14F-4D97-AF65-F5344CB8AC3E}">
        <p14:creationId xmlns:p14="http://schemas.microsoft.com/office/powerpoint/2010/main" val="27680114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3600" b="1" dirty="0">
                <a:solidFill>
                  <a:srgbClr val="002060"/>
                </a:solidFill>
              </a:rPr>
              <a:t>Prendre soin de soi et de son équipe</a:t>
            </a:r>
          </a:p>
        </p:txBody>
      </p:sp>
      <p:pic>
        <p:nvPicPr>
          <p:cNvPr id="6" name="Content Placeholder 5" descr="helpers 2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28800"/>
            <a:ext cx="3816424" cy="3816424"/>
          </a:xfrm>
        </p:spPr>
      </p:pic>
      <p:sp>
        <p:nvSpPr>
          <p:cNvPr id="81924" name="Rectangle 4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4355976" y="1628800"/>
            <a:ext cx="4680520" cy="46085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</a:pPr>
            <a:r>
              <a:rPr lang="fr-FR" sz="2000" dirty="0">
                <a:solidFill>
                  <a:srgbClr val="002060"/>
                </a:solidFill>
              </a:rPr>
              <a:t>Avant :</a:t>
            </a:r>
          </a:p>
          <a:p>
            <a:pPr lvl="1" eaLnBrk="1" hangingPunct="1">
              <a:lnSpc>
                <a:spcPct val="90000"/>
              </a:lnSpc>
            </a:pPr>
            <a:r>
              <a:rPr lang="fr-FR" sz="2000" dirty="0">
                <a:solidFill>
                  <a:srgbClr val="002060"/>
                </a:solidFill>
              </a:rPr>
              <a:t>Êtes-vous prêt pour aider ?</a:t>
            </a:r>
          </a:p>
          <a:p>
            <a:pPr eaLnBrk="1" hangingPunct="1">
              <a:lnSpc>
                <a:spcPct val="90000"/>
              </a:lnSpc>
            </a:pPr>
            <a:r>
              <a:rPr lang="fr-FR" sz="2000" dirty="0">
                <a:solidFill>
                  <a:srgbClr val="002060"/>
                </a:solidFill>
              </a:rPr>
              <a:t>Pendant :</a:t>
            </a:r>
          </a:p>
          <a:p>
            <a:pPr lvl="1" eaLnBrk="1" hangingPunct="1">
              <a:lnSpc>
                <a:spcPct val="90000"/>
              </a:lnSpc>
            </a:pPr>
            <a:r>
              <a:rPr lang="fr-FR" sz="2000" dirty="0">
                <a:solidFill>
                  <a:srgbClr val="002060"/>
                </a:solidFill>
              </a:rPr>
              <a:t>Comment pouvez-vous rester en bonne santé sur le plan physique et émotionnel ?</a:t>
            </a:r>
          </a:p>
          <a:p>
            <a:pPr lvl="1" eaLnBrk="1" hangingPunct="1">
              <a:lnSpc>
                <a:spcPct val="90000"/>
              </a:lnSpc>
            </a:pPr>
            <a:r>
              <a:rPr lang="fr-FR" sz="2000" dirty="0">
                <a:solidFill>
                  <a:srgbClr val="002060"/>
                </a:solidFill>
              </a:rPr>
              <a:t>Comment pouvez-vous soutenir vos collègues et bénéficier de leur soutien ?</a:t>
            </a:r>
          </a:p>
          <a:p>
            <a:pPr eaLnBrk="1" hangingPunct="1">
              <a:lnSpc>
                <a:spcPct val="90000"/>
              </a:lnSpc>
            </a:pPr>
            <a:r>
              <a:rPr lang="fr-FR" sz="2000" dirty="0">
                <a:solidFill>
                  <a:srgbClr val="002060"/>
                </a:solidFill>
              </a:rPr>
              <a:t>Après :</a:t>
            </a:r>
          </a:p>
          <a:p>
            <a:pPr lvl="1" eaLnBrk="1" hangingPunct="1">
              <a:lnSpc>
                <a:spcPct val="90000"/>
              </a:lnSpc>
            </a:pPr>
            <a:r>
              <a:rPr lang="fr-FR" sz="2000" dirty="0">
                <a:solidFill>
                  <a:srgbClr val="002060"/>
                </a:solidFill>
              </a:rPr>
              <a:t>Comment pouvez-vous prendre le temps de vous reposer, de récupérer et de réfléchir ?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5946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0000FF"/>
                </a:solidFill>
              </a:rPr>
              <a:t>Avant</a:t>
            </a:r>
            <a:r>
              <a:rPr lang="en-US" sz="3600" b="1" dirty="0">
                <a:solidFill>
                  <a:srgbClr val="002060"/>
                </a:solidFill>
              </a:rPr>
              <a:t> : Se préparer à aider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Ins="0"/>
          <a:lstStyle/>
          <a:p>
            <a:pPr marL="357188" indent="-357188"/>
            <a:r>
              <a:rPr lang="en-US" sz="2500" dirty="0"/>
              <a:t>Recherchez des </a:t>
            </a:r>
            <a:r>
              <a:rPr lang="en-US" sz="2500" dirty="0">
                <a:solidFill>
                  <a:srgbClr val="0000FF"/>
                </a:solidFill>
              </a:rPr>
              <a:t>informations</a:t>
            </a:r>
            <a:r>
              <a:rPr lang="en-US" sz="2500" dirty="0"/>
              <a:t> sur le virus Ebola, la situation actuelle de </a:t>
            </a:r>
            <a:r>
              <a:rPr lang="en-US" sz="2500" dirty="0" err="1"/>
              <a:t>l’épidémie</a:t>
            </a:r>
            <a:r>
              <a:rPr lang="en-US" sz="2500" dirty="0"/>
              <a:t> et les rôles des différents </a:t>
            </a:r>
            <a:r>
              <a:rPr lang="en-US" sz="2500" dirty="0" err="1"/>
              <a:t>intervenants</a:t>
            </a:r>
            <a:r>
              <a:rPr lang="en-US" sz="2500" dirty="0"/>
              <a:t>.</a:t>
            </a:r>
          </a:p>
          <a:p>
            <a:pPr marL="357188" indent="-357188"/>
            <a:r>
              <a:rPr lang="en-US" sz="2500" dirty="0" err="1"/>
              <a:t>Assurez-vous</a:t>
            </a:r>
            <a:r>
              <a:rPr lang="en-US" sz="2500" dirty="0"/>
              <a:t> de </a:t>
            </a:r>
            <a:r>
              <a:rPr lang="en-US" sz="2500" dirty="0" err="1"/>
              <a:t>bien</a:t>
            </a:r>
            <a:r>
              <a:rPr lang="en-US" sz="2500" dirty="0"/>
              <a:t> </a:t>
            </a:r>
            <a:r>
              <a:rPr lang="en-US" sz="2500" dirty="0" err="1">
                <a:solidFill>
                  <a:srgbClr val="0000FF"/>
                </a:solidFill>
              </a:rPr>
              <a:t>comprendre</a:t>
            </a:r>
            <a:r>
              <a:rPr lang="en-US" sz="2500" dirty="0">
                <a:solidFill>
                  <a:srgbClr val="0000FF"/>
                </a:solidFill>
              </a:rPr>
              <a:t> les </a:t>
            </a:r>
            <a:r>
              <a:rPr lang="en-US" sz="2500" dirty="0" err="1">
                <a:solidFill>
                  <a:srgbClr val="0000FF"/>
                </a:solidFill>
              </a:rPr>
              <a:t>mesures</a:t>
            </a:r>
            <a:r>
              <a:rPr lang="en-US" sz="2500" dirty="0">
                <a:solidFill>
                  <a:srgbClr val="0000FF"/>
                </a:solidFill>
              </a:rPr>
              <a:t> de </a:t>
            </a:r>
            <a:r>
              <a:rPr lang="en-US" sz="2500" dirty="0" err="1">
                <a:solidFill>
                  <a:srgbClr val="0000FF"/>
                </a:solidFill>
              </a:rPr>
              <a:t>sécurité</a:t>
            </a:r>
            <a:r>
              <a:rPr lang="en-US" sz="2500" dirty="0">
                <a:solidFill>
                  <a:srgbClr val="0000FF"/>
                </a:solidFill>
              </a:rPr>
              <a:t> </a:t>
            </a:r>
            <a:r>
              <a:rPr lang="en-US" sz="2500" dirty="0"/>
              <a:t>pour </a:t>
            </a:r>
            <a:r>
              <a:rPr lang="en-US" sz="2500" dirty="0" err="1"/>
              <a:t>éviter</a:t>
            </a:r>
            <a:r>
              <a:rPr lang="en-US" sz="2500" dirty="0"/>
              <a:t> d’être </a:t>
            </a:r>
            <a:r>
              <a:rPr lang="en-US" sz="2500" dirty="0" err="1"/>
              <a:t>contaminé</a:t>
            </a:r>
            <a:r>
              <a:rPr lang="en-US" sz="2500" dirty="0"/>
              <a:t> par le virus Ebola.</a:t>
            </a:r>
          </a:p>
          <a:p>
            <a:pPr marL="357188" indent="-357188"/>
            <a:r>
              <a:rPr lang="en-US" sz="2500" dirty="0"/>
              <a:t>Tenez compte de </a:t>
            </a:r>
            <a:r>
              <a:rPr lang="en-US" sz="2500" dirty="0">
                <a:solidFill>
                  <a:srgbClr val="0000FF"/>
                </a:solidFill>
              </a:rPr>
              <a:t>votre propre santé </a:t>
            </a:r>
            <a:r>
              <a:rPr lang="en-US" sz="2500" dirty="0"/>
              <a:t>et de vos facteurs de stress. </a:t>
            </a:r>
          </a:p>
          <a:p>
            <a:pPr marL="357188" indent="-357188"/>
            <a:r>
              <a:rPr lang="en-US" sz="2500" dirty="0"/>
              <a:t>Déterminez </a:t>
            </a:r>
            <a:r>
              <a:rPr lang="en-US" sz="2500" dirty="0">
                <a:solidFill>
                  <a:srgbClr val="0000FF"/>
                </a:solidFill>
              </a:rPr>
              <a:t>honnêtement </a:t>
            </a:r>
            <a:r>
              <a:rPr lang="en-US" sz="2500" dirty="0"/>
              <a:t>si vous êtes prêt à aider dans chaque situation </a:t>
            </a:r>
            <a:r>
              <a:rPr lang="en-US" sz="2500" dirty="0" err="1"/>
              <a:t>particulière</a:t>
            </a:r>
            <a:r>
              <a:rPr lang="en-US" sz="25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000992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0000FF"/>
                </a:solidFill>
              </a:rPr>
              <a:t>Pendant</a:t>
            </a:r>
            <a:r>
              <a:rPr lang="en-US" sz="3200" b="1" dirty="0">
                <a:solidFill>
                  <a:srgbClr val="002060"/>
                </a:solidFill>
              </a:rPr>
              <a:t> : Gérer le stress - </a:t>
            </a:r>
            <a:r>
              <a:rPr lang="en-US" sz="3200" b="1" dirty="0" err="1">
                <a:solidFill>
                  <a:srgbClr val="002060"/>
                </a:solidFill>
              </a:rPr>
              <a:t>Pratiques</a:t>
            </a:r>
            <a:r>
              <a:rPr lang="en-US" sz="3200" b="1" dirty="0">
                <a:solidFill>
                  <a:srgbClr val="002060"/>
                </a:solidFill>
              </a:rPr>
              <a:t> de travail </a:t>
            </a:r>
            <a:r>
              <a:rPr lang="en-US" sz="3200" b="1" dirty="0" err="1">
                <a:solidFill>
                  <a:srgbClr val="002060"/>
                </a:solidFill>
              </a:rPr>
              <a:t>raisonnables</a:t>
            </a:r>
            <a:r>
              <a:rPr lang="en-US" sz="3200" b="1" dirty="0">
                <a:solidFill>
                  <a:srgbClr val="002060"/>
                </a:solidFill>
              </a:rPr>
              <a:t> et</a:t>
            </a:r>
            <a:r>
              <a:rPr lang="pl-PL" sz="3200" b="1" dirty="0">
                <a:solidFill>
                  <a:srgbClr val="002060"/>
                </a:solidFill>
              </a:rPr>
              <a:t> </a:t>
            </a:r>
            <a:r>
              <a:rPr lang="en-US" sz="3200" b="1" dirty="0">
                <a:solidFill>
                  <a:srgbClr val="002060"/>
                </a:solidFill>
              </a:rPr>
              <a:t>bonne hygiène de vie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>
            <a:noAutofit/>
          </a:bodyPr>
          <a:lstStyle/>
          <a:p>
            <a:pPr marL="357188" indent="-357188">
              <a:lnSpc>
                <a:spcPct val="90000"/>
              </a:lnSpc>
            </a:pPr>
            <a:r>
              <a:rPr lang="en-US" sz="2000" dirty="0">
                <a:solidFill>
                  <a:srgbClr val="0000FF"/>
                </a:solidFill>
              </a:rPr>
              <a:t>Réfléchissez</a:t>
            </a:r>
            <a:r>
              <a:rPr lang="en-US" sz="2000" dirty="0"/>
              <a:t> à ce qui vous a aidé à gérer les situations difficiles par le passé. </a:t>
            </a:r>
          </a:p>
          <a:p>
            <a:pPr marL="357188" indent="-357188">
              <a:lnSpc>
                <a:spcPct val="90000"/>
              </a:lnSpc>
            </a:pPr>
            <a:r>
              <a:rPr lang="en-US" sz="2000" dirty="0">
                <a:solidFill>
                  <a:srgbClr val="0000FF"/>
                </a:solidFill>
              </a:rPr>
              <a:t>Prenez le temps </a:t>
            </a:r>
            <a:r>
              <a:rPr lang="en-US" sz="2000" dirty="0"/>
              <a:t>de manger, de vous reposer et de vous détendre, ne serait-ce que pendant de courtes périodes.</a:t>
            </a:r>
          </a:p>
          <a:p>
            <a:pPr marL="357188" indent="-357188">
              <a:lnSpc>
                <a:spcPct val="90000"/>
              </a:lnSpc>
            </a:pPr>
            <a:r>
              <a:rPr lang="en-US" sz="2000" dirty="0"/>
              <a:t>Tenez-</a:t>
            </a:r>
            <a:r>
              <a:rPr lang="en-US" sz="2000" dirty="0" err="1"/>
              <a:t>vous</a:t>
            </a:r>
            <a:r>
              <a:rPr lang="en-US" sz="2000" dirty="0"/>
              <a:t> à </a:t>
            </a:r>
            <a:r>
              <a:rPr lang="en-US" sz="2000" dirty="0">
                <a:solidFill>
                  <a:srgbClr val="0000FF"/>
                </a:solidFill>
              </a:rPr>
              <a:t>des heures de travail raisonnables </a:t>
            </a:r>
            <a:r>
              <a:rPr lang="en-US" sz="2000" dirty="0"/>
              <a:t>pour éviter de vous épuiser. </a:t>
            </a:r>
          </a:p>
          <a:p>
            <a:pPr marL="357188" indent="-357188">
              <a:lnSpc>
                <a:spcPct val="90000"/>
              </a:lnSpc>
            </a:pPr>
            <a:r>
              <a:rPr lang="en-US" sz="2000" dirty="0" err="1"/>
              <a:t>N’oubliez</a:t>
            </a:r>
            <a:r>
              <a:rPr lang="en-US" sz="2000" dirty="0"/>
              <a:t> pas que </a:t>
            </a:r>
            <a:r>
              <a:rPr lang="en-US" sz="2000" dirty="0" err="1">
                <a:solidFill>
                  <a:srgbClr val="0000FF"/>
                </a:solidFill>
              </a:rPr>
              <a:t>vous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n’êtes</a:t>
            </a:r>
            <a:r>
              <a:rPr lang="en-US" sz="2000" dirty="0">
                <a:solidFill>
                  <a:srgbClr val="0000FF"/>
                </a:solidFill>
              </a:rPr>
              <a:t> pas chargé de résoudre tous les problèmes</a:t>
            </a:r>
            <a:r>
              <a:rPr lang="en-US" sz="2000" dirty="0"/>
              <a:t>. Aidez les gens à se prendre en charge. </a:t>
            </a:r>
          </a:p>
          <a:p>
            <a:pPr marL="357188" indent="-357188">
              <a:lnSpc>
                <a:spcPct val="90000"/>
              </a:lnSpc>
            </a:pPr>
            <a:r>
              <a:rPr lang="en-US" sz="2000" dirty="0"/>
              <a:t>Limitez votre </a:t>
            </a:r>
            <a:r>
              <a:rPr lang="en-US" sz="2000" dirty="0" err="1">
                <a:solidFill>
                  <a:srgbClr val="0000FF"/>
                </a:solidFill>
              </a:rPr>
              <a:t>consommation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d’alcool</a:t>
            </a:r>
            <a:r>
              <a:rPr lang="en-US" sz="2000" dirty="0">
                <a:solidFill>
                  <a:srgbClr val="0000FF"/>
                </a:solidFill>
              </a:rPr>
              <a:t>, de caféine ou de nicotine</a:t>
            </a:r>
            <a:r>
              <a:rPr lang="en-US" sz="2000" dirty="0"/>
              <a:t>. </a:t>
            </a:r>
          </a:p>
          <a:p>
            <a:pPr marL="357188" indent="-357188">
              <a:lnSpc>
                <a:spcPct val="90000"/>
              </a:lnSpc>
            </a:pPr>
            <a:r>
              <a:rPr lang="en-US" sz="2000" dirty="0"/>
              <a:t>Assurez-vous que vos collègues vont bien et demandez-leur de </a:t>
            </a:r>
            <a:r>
              <a:rPr lang="en-US" sz="2000" dirty="0" err="1"/>
              <a:t>s’assurer</a:t>
            </a:r>
            <a:r>
              <a:rPr lang="en-US" sz="2000" dirty="0"/>
              <a:t> que vous allez bien. Trouvez des moyens de vous </a:t>
            </a:r>
            <a:r>
              <a:rPr lang="en-US" sz="2000" dirty="0">
                <a:solidFill>
                  <a:srgbClr val="0000FF"/>
                </a:solidFill>
              </a:rPr>
              <a:t>soutenir mutuellement</a:t>
            </a:r>
            <a:r>
              <a:rPr lang="en-US" sz="2000" dirty="0"/>
              <a:t>.</a:t>
            </a:r>
          </a:p>
          <a:p>
            <a:pPr marL="357188" indent="-357188">
              <a:lnSpc>
                <a:spcPct val="90000"/>
              </a:lnSpc>
            </a:pPr>
            <a:r>
              <a:rPr lang="en-US" sz="2000" dirty="0">
                <a:solidFill>
                  <a:srgbClr val="0000FF"/>
                </a:solidFill>
              </a:rPr>
              <a:t>Discutez avec vos amis, vos proches </a:t>
            </a:r>
            <a:r>
              <a:rPr lang="en-US" sz="2000" dirty="0" err="1"/>
              <a:t>ou</a:t>
            </a:r>
            <a:r>
              <a:rPr lang="en-US" sz="2000" dirty="0"/>
              <a:t> </a:t>
            </a:r>
            <a:r>
              <a:rPr lang="en-US" sz="2000" dirty="0" err="1"/>
              <a:t>d’autres</a:t>
            </a:r>
            <a:r>
              <a:rPr lang="en-US" sz="2000" dirty="0"/>
              <a:t> personnes en qui vous avez confiance.</a:t>
            </a:r>
          </a:p>
        </p:txBody>
      </p:sp>
    </p:spTree>
    <p:extLst>
      <p:ext uri="{BB962C8B-B14F-4D97-AF65-F5344CB8AC3E}">
        <p14:creationId xmlns:p14="http://schemas.microsoft.com/office/powerpoint/2010/main" val="36782438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0000FF"/>
                </a:solidFill>
              </a:rPr>
              <a:t>Après </a:t>
            </a:r>
            <a:r>
              <a:rPr lang="en-US" sz="3600" b="1" dirty="0">
                <a:solidFill>
                  <a:srgbClr val="002060"/>
                </a:solidFill>
              </a:rPr>
              <a:t>: Se reposer et réfléchir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77500" lnSpcReduction="20000"/>
          </a:bodyPr>
          <a:lstStyle/>
          <a:p>
            <a:pPr marL="357188" indent="-357188">
              <a:lnSpc>
                <a:spcPct val="110000"/>
              </a:lnSpc>
            </a:pPr>
            <a:r>
              <a:rPr lang="en-US" dirty="0"/>
              <a:t>Après avoir apporté votre aide pendant </a:t>
            </a:r>
            <a:r>
              <a:rPr lang="en-US" dirty="0" err="1"/>
              <a:t>l’épidémie</a:t>
            </a:r>
            <a:r>
              <a:rPr lang="en-US" dirty="0"/>
              <a:t>, prenez le temps de réfléchir à votre expérience et de vous reposer. </a:t>
            </a:r>
          </a:p>
          <a:p>
            <a:pPr marL="806450" lvl="1" indent="-349250">
              <a:lnSpc>
                <a:spcPct val="110000"/>
              </a:lnSpc>
            </a:pPr>
            <a:r>
              <a:rPr lang="en-US" dirty="0">
                <a:solidFill>
                  <a:srgbClr val="0000FF"/>
                </a:solidFill>
              </a:rPr>
              <a:t>Discutez de votre expérience </a:t>
            </a:r>
            <a:r>
              <a:rPr lang="en-US" dirty="0"/>
              <a:t>dans la situation de crise avec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personne</a:t>
            </a:r>
            <a:r>
              <a:rPr lang="pl-PL" dirty="0"/>
              <a:t> </a:t>
            </a:r>
            <a:r>
              <a:rPr lang="en-US" dirty="0"/>
              <a:t>de confiance.</a:t>
            </a:r>
          </a:p>
          <a:p>
            <a:pPr marL="806450" lvl="1" indent="-349250">
              <a:lnSpc>
                <a:spcPct val="110000"/>
              </a:lnSpc>
            </a:pPr>
            <a:r>
              <a:rPr lang="en-US" dirty="0">
                <a:solidFill>
                  <a:srgbClr val="0000FF"/>
                </a:solidFill>
              </a:rPr>
              <a:t>Reconnaissez ce que vous avez été capable </a:t>
            </a:r>
            <a:r>
              <a:rPr lang="en-US" dirty="0"/>
              <a:t>de faire pour aider les autres, mêmes les actions les plus modestes.</a:t>
            </a:r>
          </a:p>
          <a:p>
            <a:pPr marL="806450" lvl="1" indent="-349250">
              <a:lnSpc>
                <a:spcPct val="110000"/>
              </a:lnSpc>
            </a:pPr>
            <a:r>
              <a:rPr lang="en-US" dirty="0">
                <a:solidFill>
                  <a:srgbClr val="0000FF"/>
                </a:solidFill>
              </a:rPr>
              <a:t>Réfléchissez et acceptez </a:t>
            </a:r>
            <a:r>
              <a:rPr lang="en-US" dirty="0"/>
              <a:t>ce que vous avez bien fait, ce qui ne </a:t>
            </a:r>
            <a:r>
              <a:rPr lang="en-US" dirty="0" err="1"/>
              <a:t>s’est</a:t>
            </a:r>
            <a:r>
              <a:rPr lang="en-US" dirty="0"/>
              <a:t> pas très bien passé, et les limites de ce que vous avez pu accomplir.</a:t>
            </a:r>
          </a:p>
          <a:p>
            <a:pPr marL="806450" lvl="1" indent="-349250">
              <a:lnSpc>
                <a:spcPct val="110000"/>
              </a:lnSpc>
            </a:pPr>
            <a:r>
              <a:rPr lang="en-US" dirty="0">
                <a:solidFill>
                  <a:srgbClr val="0000FF"/>
                </a:solidFill>
              </a:rPr>
              <a:t>Prenez le temps </a:t>
            </a:r>
            <a:r>
              <a:rPr lang="en-US" dirty="0"/>
              <a:t>de vous reposer et de vous détendre avant de reprendre </a:t>
            </a:r>
            <a:r>
              <a:rPr lang="en-US" dirty="0" err="1"/>
              <a:t>votre</a:t>
            </a:r>
            <a:r>
              <a:rPr lang="en-US" dirty="0"/>
              <a:t> travail</a:t>
            </a:r>
            <a:r>
              <a:rPr lang="pl-PL" dirty="0"/>
              <a:t> </a:t>
            </a:r>
            <a:r>
              <a:rPr lang="en-US" dirty="0"/>
              <a:t>et vos activités quotidiennes.</a:t>
            </a:r>
          </a:p>
        </p:txBody>
      </p:sp>
    </p:spTree>
    <p:extLst>
      <p:ext uri="{BB962C8B-B14F-4D97-AF65-F5344CB8AC3E}">
        <p14:creationId xmlns:p14="http://schemas.microsoft.com/office/powerpoint/2010/main" val="367405935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2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pPr eaLnBrk="1" hangingPunct="1">
              <a:lnSpc>
                <a:spcPct val="80000"/>
              </a:lnSpc>
            </a:pPr>
            <a:r>
              <a:rPr lang="en-GB" b="1" dirty="0" err="1">
                <a:solidFill>
                  <a:srgbClr val="002060"/>
                </a:solidFill>
                <a:latin typeface="Calibri" charset="0"/>
              </a:rPr>
              <a:t>Demandez</a:t>
            </a:r>
            <a:r>
              <a:rPr lang="en-GB" b="1" dirty="0">
                <a:solidFill>
                  <a:srgbClr val="002060"/>
                </a:solidFill>
                <a:latin typeface="Calibri" charset="0"/>
              </a:rPr>
              <a:t> </a:t>
            </a:r>
            <a:r>
              <a:rPr lang="en-GB" b="1" dirty="0" err="1">
                <a:solidFill>
                  <a:srgbClr val="002060"/>
                </a:solidFill>
                <a:latin typeface="Calibri" charset="0"/>
              </a:rPr>
              <a:t>l’aide</a:t>
            </a:r>
            <a:r>
              <a:rPr lang="en-GB" b="1" dirty="0">
                <a:solidFill>
                  <a:srgbClr val="002060"/>
                </a:solidFill>
                <a:latin typeface="Calibri" charset="0"/>
              </a:rPr>
              <a:t> </a:t>
            </a:r>
            <a:r>
              <a:rPr lang="en-GB" b="1" dirty="0" err="1">
                <a:solidFill>
                  <a:srgbClr val="002060"/>
                </a:solidFill>
                <a:latin typeface="Calibri" charset="0"/>
              </a:rPr>
              <a:t>d’une</a:t>
            </a:r>
            <a:r>
              <a:rPr lang="en-GB" b="1" dirty="0">
                <a:solidFill>
                  <a:srgbClr val="002060"/>
                </a:solidFill>
                <a:latin typeface="Calibri" charset="0"/>
              </a:rPr>
              <a:t> personne </a:t>
            </a:r>
            <a:br>
              <a:rPr lang="en-GB" b="1" dirty="0">
                <a:solidFill>
                  <a:srgbClr val="002060"/>
                </a:solidFill>
                <a:latin typeface="Calibri" charset="0"/>
              </a:rPr>
            </a:br>
            <a:r>
              <a:rPr lang="en-GB" b="1" dirty="0">
                <a:solidFill>
                  <a:srgbClr val="002060"/>
                </a:solidFill>
                <a:latin typeface="Calibri" charset="0"/>
              </a:rPr>
              <a:t>de confiance si vous...</a:t>
            </a:r>
          </a:p>
        </p:txBody>
      </p:sp>
      <p:sp>
        <p:nvSpPr>
          <p:cNvPr id="82948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57200" y="1412776"/>
            <a:ext cx="5122912" cy="4525963"/>
          </a:xfrm>
          <a:prstGeom prst="rect">
            <a:avLst/>
          </a:prstGeom>
          <a:noFill/>
          <a:extLst/>
        </p:spPr>
        <p:txBody>
          <a:bodyPr>
            <a:noAutofit/>
          </a:bodyPr>
          <a:lstStyle/>
          <a:p>
            <a:pPr marL="357188" indent="-357188" eaLnBrk="1" hangingPunct="1">
              <a:lnSpc>
                <a:spcPct val="90000"/>
              </a:lnSpc>
            </a:pPr>
            <a:r>
              <a:rPr lang="en-GB" sz="2000" dirty="0" err="1">
                <a:solidFill>
                  <a:schemeClr val="tx1"/>
                </a:solidFill>
              </a:rPr>
              <a:t>Avez</a:t>
            </a:r>
            <a:r>
              <a:rPr lang="en-GB" sz="2000" dirty="0">
                <a:solidFill>
                  <a:schemeClr val="tx1"/>
                </a:solidFill>
              </a:rPr>
              <a:t> des </a:t>
            </a:r>
            <a:r>
              <a:rPr lang="en-GB" sz="2000" dirty="0" err="1">
                <a:solidFill>
                  <a:schemeClr val="tx1"/>
                </a:solidFill>
              </a:rPr>
              <a:t>pensées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ou</a:t>
            </a:r>
            <a:r>
              <a:rPr lang="en-GB" sz="2000" dirty="0">
                <a:solidFill>
                  <a:schemeClr val="tx1"/>
                </a:solidFill>
              </a:rPr>
              <a:t> des souvenirs </a:t>
            </a:r>
            <a:r>
              <a:rPr lang="en-GB" sz="2000" dirty="0" err="1">
                <a:solidFill>
                  <a:schemeClr val="tx1"/>
                </a:solidFill>
              </a:rPr>
              <a:t>pénibles</a:t>
            </a:r>
            <a:r>
              <a:rPr lang="en-GB" sz="2000" dirty="0">
                <a:solidFill>
                  <a:schemeClr val="tx1"/>
                </a:solidFill>
              </a:rPr>
              <a:t> de </a:t>
            </a:r>
            <a:r>
              <a:rPr lang="en-GB" sz="2000" dirty="0" err="1">
                <a:solidFill>
                  <a:schemeClr val="tx1"/>
                </a:solidFill>
              </a:rPr>
              <a:t>l’événement</a:t>
            </a:r>
            <a:r>
              <a:rPr lang="en-GB" sz="2000" dirty="0">
                <a:solidFill>
                  <a:schemeClr val="tx1"/>
                </a:solidFill>
              </a:rPr>
              <a:t>.</a:t>
            </a:r>
          </a:p>
          <a:p>
            <a:pPr marL="357188" indent="-357188" eaLnBrk="1" hangingPunct="1">
              <a:lnSpc>
                <a:spcPct val="90000"/>
              </a:lnSpc>
            </a:pPr>
            <a:r>
              <a:rPr lang="en-GB" sz="2000" dirty="0" err="1">
                <a:solidFill>
                  <a:schemeClr val="tx1"/>
                </a:solidFill>
              </a:rPr>
              <a:t>Vous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sentez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très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nerveux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ou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br>
              <a:rPr lang="en-GB" sz="2000" dirty="0">
                <a:solidFill>
                  <a:schemeClr val="tx1"/>
                </a:solidFill>
              </a:rPr>
            </a:br>
            <a:r>
              <a:rPr lang="en-GB" sz="2000" dirty="0" err="1">
                <a:solidFill>
                  <a:schemeClr val="tx1"/>
                </a:solidFill>
              </a:rPr>
              <a:t>extrêmement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triste</a:t>
            </a:r>
            <a:r>
              <a:rPr lang="en-GB" sz="2000" dirty="0">
                <a:solidFill>
                  <a:schemeClr val="tx1"/>
                </a:solidFill>
              </a:rPr>
              <a:t>.</a:t>
            </a:r>
          </a:p>
          <a:p>
            <a:pPr marL="357188" indent="-357188" eaLnBrk="1" hangingPunct="1">
              <a:lnSpc>
                <a:spcPct val="90000"/>
              </a:lnSpc>
            </a:pPr>
            <a:r>
              <a:rPr lang="en-GB" sz="2000" dirty="0" err="1">
                <a:solidFill>
                  <a:schemeClr val="tx1"/>
                </a:solidFill>
              </a:rPr>
              <a:t>Avez</a:t>
            </a:r>
            <a:r>
              <a:rPr lang="en-GB" sz="2000" dirty="0">
                <a:solidFill>
                  <a:schemeClr val="tx1"/>
                </a:solidFill>
              </a:rPr>
              <a:t> des </a:t>
            </a:r>
            <a:r>
              <a:rPr lang="en-GB" sz="2000" dirty="0" err="1">
                <a:solidFill>
                  <a:schemeClr val="tx1"/>
                </a:solidFill>
              </a:rPr>
              <a:t>difficultés</a:t>
            </a:r>
            <a:r>
              <a:rPr lang="en-GB" sz="2000" dirty="0">
                <a:solidFill>
                  <a:schemeClr val="tx1"/>
                </a:solidFill>
              </a:rPr>
              <a:t> à </a:t>
            </a:r>
            <a:r>
              <a:rPr lang="en-GB" sz="2000" dirty="0" err="1">
                <a:solidFill>
                  <a:schemeClr val="tx1"/>
                </a:solidFill>
              </a:rPr>
              <a:t>dormir</a:t>
            </a:r>
            <a:r>
              <a:rPr lang="en-GB" sz="2000" dirty="0">
                <a:solidFill>
                  <a:schemeClr val="tx1"/>
                </a:solidFill>
              </a:rPr>
              <a:t>.</a:t>
            </a:r>
          </a:p>
          <a:p>
            <a:pPr marL="357188" indent="-357188" eaLnBrk="1" hangingPunct="1">
              <a:lnSpc>
                <a:spcPct val="90000"/>
              </a:lnSpc>
            </a:pPr>
            <a:r>
              <a:rPr lang="en-GB" sz="2000" dirty="0" err="1">
                <a:solidFill>
                  <a:schemeClr val="tx1"/>
                </a:solidFill>
              </a:rPr>
              <a:t>Consommez</a:t>
            </a:r>
            <a:r>
              <a:rPr lang="en-GB" sz="2000" dirty="0">
                <a:solidFill>
                  <a:schemeClr val="tx1"/>
                </a:solidFill>
              </a:rPr>
              <a:t> beaucoup </a:t>
            </a:r>
            <a:r>
              <a:rPr lang="en-GB" sz="2000" dirty="0" err="1">
                <a:solidFill>
                  <a:schemeClr val="tx1"/>
                </a:solidFill>
              </a:rPr>
              <a:t>d’alcool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ou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prenez</a:t>
            </a:r>
            <a:r>
              <a:rPr lang="en-GB" sz="2000" dirty="0">
                <a:solidFill>
                  <a:schemeClr val="tx1"/>
                </a:solidFill>
              </a:rPr>
              <a:t> des </a:t>
            </a:r>
            <a:r>
              <a:rPr lang="en-GB" sz="2000" dirty="0" err="1">
                <a:solidFill>
                  <a:schemeClr val="tx1"/>
                </a:solidFill>
              </a:rPr>
              <a:t>médicaments</a:t>
            </a:r>
            <a:r>
              <a:rPr lang="en-GB" sz="2000" dirty="0">
                <a:solidFill>
                  <a:schemeClr val="tx1"/>
                </a:solidFill>
              </a:rPr>
              <a:t> pour faire face à</a:t>
            </a:r>
            <a:r>
              <a:rPr lang="pl-PL" sz="2000" dirty="0">
                <a:solidFill>
                  <a:schemeClr val="tx1"/>
                </a:solidFill>
              </a:rPr>
              <a:t> </a:t>
            </a:r>
            <a:r>
              <a:rPr lang="en-GB" sz="2000" dirty="0">
                <a:solidFill>
                  <a:schemeClr val="tx1"/>
                </a:solidFill>
              </a:rPr>
              <a:t>la </a:t>
            </a:r>
            <a:r>
              <a:rPr lang="en-GB" sz="2000" dirty="0" err="1">
                <a:solidFill>
                  <a:schemeClr val="tx1"/>
                </a:solidFill>
              </a:rPr>
              <a:t>crise</a:t>
            </a:r>
            <a:r>
              <a:rPr lang="en-GB" sz="2000" dirty="0">
                <a:solidFill>
                  <a:schemeClr val="tx1"/>
                </a:solidFill>
              </a:rPr>
              <a:t>.</a:t>
            </a:r>
          </a:p>
          <a:p>
            <a:pPr marL="357188" indent="-357188" eaLnBrk="1" hangingPunct="1">
              <a:lnSpc>
                <a:spcPct val="90000"/>
              </a:lnSpc>
              <a:spcBef>
                <a:spcPts val="1875"/>
              </a:spcBef>
              <a:buFontTx/>
              <a:buNone/>
            </a:pPr>
            <a:r>
              <a:rPr lang="en-GB" sz="2200" dirty="0">
                <a:solidFill>
                  <a:schemeClr val="tx1"/>
                </a:solidFill>
              </a:rPr>
              <a:t>	</a:t>
            </a:r>
            <a:r>
              <a:rPr lang="en-GB" sz="2200" i="1" dirty="0" err="1">
                <a:solidFill>
                  <a:srgbClr val="0033CC"/>
                </a:solidFill>
              </a:rPr>
              <a:t>Consultez</a:t>
            </a:r>
            <a:r>
              <a:rPr lang="en-GB" sz="2200" i="1" dirty="0">
                <a:solidFill>
                  <a:srgbClr val="0033CC"/>
                </a:solidFill>
              </a:rPr>
              <a:t> un </a:t>
            </a:r>
            <a:r>
              <a:rPr lang="en-GB" sz="2200" i="1" dirty="0" err="1">
                <a:solidFill>
                  <a:srgbClr val="0033CC"/>
                </a:solidFill>
              </a:rPr>
              <a:t>spécialiste</a:t>
            </a:r>
            <a:r>
              <a:rPr lang="en-GB" sz="2200" i="1" dirty="0">
                <a:solidFill>
                  <a:srgbClr val="0033CC"/>
                </a:solidFill>
              </a:rPr>
              <a:t> de la santé </a:t>
            </a:r>
            <a:r>
              <a:rPr lang="en-GB" sz="2200" i="1" dirty="0" err="1">
                <a:solidFill>
                  <a:srgbClr val="0033CC"/>
                </a:solidFill>
              </a:rPr>
              <a:t>mentale</a:t>
            </a:r>
            <a:r>
              <a:rPr lang="en-GB" sz="2200" i="1" dirty="0">
                <a:solidFill>
                  <a:srgbClr val="0033CC"/>
                </a:solidFill>
              </a:rPr>
              <a:t> </a:t>
            </a:r>
            <a:r>
              <a:rPr lang="en-GB" sz="2200" i="1" dirty="0" err="1">
                <a:solidFill>
                  <a:srgbClr val="0033CC"/>
                </a:solidFill>
              </a:rPr>
              <a:t>ou</a:t>
            </a:r>
            <a:r>
              <a:rPr lang="en-GB" sz="2200" i="1" dirty="0">
                <a:solidFill>
                  <a:srgbClr val="0033CC"/>
                </a:solidFill>
              </a:rPr>
              <a:t> un </a:t>
            </a:r>
            <a:r>
              <a:rPr lang="en-GB" sz="2200" i="1" dirty="0" err="1">
                <a:solidFill>
                  <a:srgbClr val="0033CC"/>
                </a:solidFill>
              </a:rPr>
              <a:t>professionnel</a:t>
            </a:r>
            <a:r>
              <a:rPr lang="en-GB" sz="2200" i="1" dirty="0">
                <a:solidFill>
                  <a:srgbClr val="0033CC"/>
                </a:solidFill>
              </a:rPr>
              <a:t> de santé </a:t>
            </a:r>
            <a:r>
              <a:rPr lang="en-GB" sz="2200" i="1" dirty="0" err="1">
                <a:solidFill>
                  <a:srgbClr val="0033CC"/>
                </a:solidFill>
              </a:rPr>
              <a:t>formée</a:t>
            </a:r>
            <a:r>
              <a:rPr lang="en-GB" sz="2200" i="1" dirty="0">
                <a:solidFill>
                  <a:srgbClr val="0033CC"/>
                </a:solidFill>
              </a:rPr>
              <a:t> avec le programme pour </a:t>
            </a:r>
            <a:r>
              <a:rPr lang="en-GB" sz="2200" i="1" dirty="0" err="1">
                <a:solidFill>
                  <a:srgbClr val="0033CC"/>
                </a:solidFill>
              </a:rPr>
              <a:t>réduire</a:t>
            </a:r>
            <a:r>
              <a:rPr lang="en-GB" sz="2200" i="1" dirty="0">
                <a:solidFill>
                  <a:srgbClr val="0033CC"/>
                </a:solidFill>
              </a:rPr>
              <a:t> la </a:t>
            </a:r>
            <a:r>
              <a:rPr lang="en-GB" sz="2200" i="1" dirty="0" err="1">
                <a:solidFill>
                  <a:srgbClr val="0033CC"/>
                </a:solidFill>
              </a:rPr>
              <a:t>lacune</a:t>
            </a:r>
            <a:r>
              <a:rPr lang="en-GB" sz="2200" i="1" dirty="0">
                <a:solidFill>
                  <a:srgbClr val="0033CC"/>
                </a:solidFill>
              </a:rPr>
              <a:t> </a:t>
            </a:r>
            <a:r>
              <a:rPr lang="en-GB" sz="2200" i="1" dirty="0" err="1">
                <a:solidFill>
                  <a:srgbClr val="0033CC"/>
                </a:solidFill>
              </a:rPr>
              <a:t>dans</a:t>
            </a:r>
            <a:r>
              <a:rPr lang="en-GB" sz="2200" i="1" dirty="0">
                <a:solidFill>
                  <a:srgbClr val="0033CC"/>
                </a:solidFill>
              </a:rPr>
              <a:t> santé </a:t>
            </a:r>
            <a:r>
              <a:rPr lang="en-GB" sz="2200" i="1" dirty="0" err="1">
                <a:solidFill>
                  <a:srgbClr val="0033CC"/>
                </a:solidFill>
              </a:rPr>
              <a:t>mentale</a:t>
            </a:r>
            <a:r>
              <a:rPr lang="en-GB" sz="2200" i="1" dirty="0">
                <a:solidFill>
                  <a:srgbClr val="0033CC"/>
                </a:solidFill>
              </a:rPr>
              <a:t> (MHGAP) </a:t>
            </a:r>
            <a:r>
              <a:rPr lang="en-GB" sz="2200" i="1" dirty="0" err="1">
                <a:solidFill>
                  <a:srgbClr val="0033CC"/>
                </a:solidFill>
              </a:rPr>
              <a:t>si</a:t>
            </a:r>
            <a:r>
              <a:rPr lang="en-GB" sz="2200" i="1" dirty="0">
                <a:solidFill>
                  <a:srgbClr val="0033CC"/>
                </a:solidFill>
              </a:rPr>
              <a:t> </a:t>
            </a:r>
            <a:r>
              <a:rPr lang="en-GB" sz="2200" i="1" dirty="0" err="1">
                <a:solidFill>
                  <a:srgbClr val="0033CC"/>
                </a:solidFill>
              </a:rPr>
              <a:t>ces</a:t>
            </a:r>
            <a:r>
              <a:rPr lang="en-GB" sz="2200" i="1" dirty="0">
                <a:solidFill>
                  <a:srgbClr val="0033CC"/>
                </a:solidFill>
              </a:rPr>
              <a:t> </a:t>
            </a:r>
            <a:r>
              <a:rPr lang="en-GB" sz="2200" i="1" dirty="0" err="1">
                <a:solidFill>
                  <a:srgbClr val="0033CC"/>
                </a:solidFill>
              </a:rPr>
              <a:t>difficultés</a:t>
            </a:r>
            <a:r>
              <a:rPr lang="en-GB" sz="2200" i="1" dirty="0">
                <a:solidFill>
                  <a:srgbClr val="0033CC"/>
                </a:solidFill>
              </a:rPr>
              <a:t> persistent pendant plus d’un </a:t>
            </a:r>
            <a:r>
              <a:rPr lang="en-GB" sz="2200" i="1" dirty="0" err="1">
                <a:solidFill>
                  <a:srgbClr val="0033CC"/>
                </a:solidFill>
              </a:rPr>
              <a:t>mois</a:t>
            </a:r>
            <a:r>
              <a:rPr lang="en-GB" sz="2200" i="1" dirty="0">
                <a:solidFill>
                  <a:srgbClr val="0033CC"/>
                </a:solidFill>
              </a:rPr>
              <a:t>.</a:t>
            </a:r>
          </a:p>
        </p:txBody>
      </p:sp>
      <p:pic>
        <p:nvPicPr>
          <p:cNvPr id="3" name="Content Placeholder 2" descr="distressed aid worker3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4" r="5384"/>
          <a:stretch>
            <a:fillRect/>
          </a:stretch>
        </p:blipFill>
        <p:spPr>
          <a:xfrm>
            <a:off x="5652120" y="1556792"/>
            <a:ext cx="3491880" cy="3913266"/>
          </a:xfrm>
        </p:spPr>
      </p:pic>
    </p:spTree>
    <p:extLst>
      <p:ext uri="{BB962C8B-B14F-4D97-AF65-F5344CB8AC3E}">
        <p14:creationId xmlns:p14="http://schemas.microsoft.com/office/powerpoint/2010/main" val="25074314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>
            <a:extLst>
              <a:ext uri="{FF2B5EF4-FFF2-40B4-BE49-F238E27FC236}">
                <a16:creationId xmlns:a16="http://schemas.microsoft.com/office/drawing/2014/main" id="{F5260726-2A4B-4BD0-B457-823C33C0A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z="3600" b="1">
                <a:solidFill>
                  <a:srgbClr val="002060"/>
                </a:solidFill>
              </a:rPr>
              <a:t>Clause de non-responsabilité</a:t>
            </a:r>
          </a:p>
        </p:txBody>
      </p:sp>
      <p:sp>
        <p:nvSpPr>
          <p:cNvPr id="101379" name="Content Placeholder 2">
            <a:extLst>
              <a:ext uri="{FF2B5EF4-FFF2-40B4-BE49-F238E27FC236}">
                <a16:creationId xmlns:a16="http://schemas.microsoft.com/office/drawing/2014/main" id="{92096D0F-4967-49F5-B8D5-BAAD3E8D27E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495326"/>
            <a:ext cx="8229600" cy="4525962"/>
          </a:xfrm>
        </p:spPr>
        <p:txBody>
          <a:bodyPr>
            <a:normAutofit lnSpcReduction="10000"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500" b="1" dirty="0"/>
              <a:t>WHO Health Security Learning Platform - </a:t>
            </a:r>
            <a:r>
              <a:rPr lang="en-US" altLang="en-US" sz="1400" b="1" dirty="0"/>
              <a:t>Training Materials</a:t>
            </a:r>
            <a:endParaRPr lang="en-US" altLang="en-US" sz="1500" b="1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b="1" dirty="0"/>
              <a:t>Plateforme d’Apprentissage de l'OMS sur la Sécurité Sanitaire - Matériel de formation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dirty="0"/>
              <a:t>Ces matériels de formation de l'OMS sont © Organisation mondiale de la Santé (OMS) 2018. Tous droits réservés.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dirty="0"/>
              <a:t>Votre utilisation de ces matériels est soumise aux conditions d’utilisation de la "Plate-forme d'Apprentissage de la Sécurité Sanitaire de l’OMS, Matériel de Formation", que vous avez acceptés lors du téléchargement et qui sont disponibles sur la Plateforme d'Apprentissage de la Sécurité Sanitaire: </a:t>
            </a:r>
            <a:r>
              <a:rPr lang="en-US" altLang="en-US" sz="1500" u="sng" dirty="0">
                <a:hlinkClick r:id="rId2"/>
              </a:rPr>
              <a:t>https://extranet.who.int/hslp</a:t>
            </a:r>
            <a:endParaRPr lang="en-US" altLang="en-US" sz="1500" u="sng" dirty="0"/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dirty="0"/>
              <a:t>Si vous adaptez, modifiez, traduisez ou révisez de toute autre manière le contenu de ces documents, vous n'impliquerez pas que l'OMS soit affiliée à de telles modifications et n'utiliserez pas le nom ou l'emblème de l'OMS dans ces documents modifiés.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dirty="0"/>
              <a:t>En outre, nous vous invitons à informer l'OMS de toute modification de ces documents que vous utilisez publiquement, à des fins d'archivage et de développement continu, en envoyant un courrier électronique à l'adresse suivante: </a:t>
            </a:r>
            <a:r>
              <a:rPr lang="fr-FR" altLang="en-US" sz="1500" dirty="0">
                <a:hlinkClick r:id="rId3"/>
              </a:rPr>
              <a:t>ihrhrt@who.int</a:t>
            </a:r>
            <a:r>
              <a:rPr lang="fr-FR" altLang="en-US" sz="1500" dirty="0"/>
              <a:t> </a:t>
            </a:r>
            <a:endParaRPr lang="en-US" altLang="en-US" sz="1500" dirty="0"/>
          </a:p>
        </p:txBody>
      </p:sp>
    </p:spTree>
    <p:extLst>
      <p:ext uri="{BB962C8B-B14F-4D97-AF65-F5344CB8AC3E}">
        <p14:creationId xmlns:p14="http://schemas.microsoft.com/office/powerpoint/2010/main" val="494366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3852863" y="1341537"/>
            <a:ext cx="1311275" cy="925513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chemeClr val="hlink"/>
              </a:gs>
            </a:gsLst>
            <a:lin ang="0" scaled="1"/>
          </a:gradFill>
          <a:ln w="8001">
            <a:solidFill>
              <a:srgbClr val="000000"/>
            </a:solidFill>
            <a:miter lim="800000"/>
            <a:headEnd/>
            <a:tailEnd/>
          </a:ln>
        </p:spPr>
        <p:txBody>
          <a:bodyPr lIns="91376" tIns="45688" rIns="91376" bIns="45688"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4071938" y="1405037"/>
            <a:ext cx="7969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altLang="en-US" sz="1600" b="1"/>
              <a:t>Soutien</a:t>
            </a:r>
          </a:p>
          <a:p>
            <a:r>
              <a:rPr lang="en-GB" altLang="en-US" sz="1600" b="1"/>
              <a:t>psycho-</a:t>
            </a:r>
          </a:p>
          <a:p>
            <a:r>
              <a:rPr lang="en-GB" altLang="en-US" sz="1600" b="1"/>
              <a:t>social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 rot="-5400000">
            <a:off x="3870778" y="4208563"/>
            <a:ext cx="1260475" cy="135255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91376" tIns="45688" rIns="91376" bIns="45688" anchor="ctr">
            <a:spAutoFit/>
          </a:bodyPr>
          <a:lstStyle/>
          <a:p>
            <a:r>
              <a:rPr lang="en-GB" altLang="en-US" sz="1400">
                <a:solidFill>
                  <a:srgbClr val="000000"/>
                </a:solidFill>
              </a:rPr>
              <a:t>Contrôle des vecteurs et des réservoirs </a:t>
            </a:r>
          </a:p>
          <a:p>
            <a:r>
              <a:rPr lang="en-GB" altLang="en-US" sz="1400">
                <a:solidFill>
                  <a:srgbClr val="000000"/>
                </a:solidFill>
              </a:rPr>
              <a:t>dans la nature</a:t>
            </a:r>
          </a:p>
          <a:p>
            <a:endParaRPr lang="en-GB" altLang="en-US" sz="1400">
              <a:solidFill>
                <a:srgbClr val="000000"/>
              </a:solidFill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5092700" y="836712"/>
            <a:ext cx="1042988" cy="531813"/>
          </a:xfrm>
          <a:prstGeom prst="rect">
            <a:avLst/>
          </a:prstGeom>
          <a:solidFill>
            <a:srgbClr val="FFFFFF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 lIns="91376" tIns="45688" rIns="91376" bIns="45688"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7237413" y="843062"/>
            <a:ext cx="1670050" cy="712788"/>
          </a:xfrm>
          <a:prstGeom prst="rect">
            <a:avLst/>
          </a:prstGeom>
          <a:solidFill>
            <a:srgbClr val="FFFFFF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 lIns="91376" tIns="45688" rIns="91376" bIns="45688"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7453313" y="1687612"/>
            <a:ext cx="1443037" cy="561975"/>
          </a:xfrm>
          <a:prstGeom prst="rect">
            <a:avLst/>
          </a:prstGeom>
          <a:solidFill>
            <a:srgbClr val="FFFFFF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 lIns="91376" tIns="45688" rIns="91376" bIns="45688"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2066925" y="836712"/>
            <a:ext cx="1785938" cy="576263"/>
          </a:xfrm>
          <a:prstGeom prst="rect">
            <a:avLst/>
          </a:prstGeom>
          <a:solidFill>
            <a:srgbClr val="FFFFFF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 lIns="91376" tIns="45688" rIns="91376" bIns="45688"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252413" y="841475"/>
            <a:ext cx="1743075" cy="642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76" tIns="45688" rIns="91376" bIns="45688" anchor="ctr"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6243638" y="846237"/>
            <a:ext cx="871537" cy="504825"/>
          </a:xfrm>
          <a:prstGeom prst="rect">
            <a:avLst/>
          </a:prstGeom>
          <a:solidFill>
            <a:srgbClr val="FFFFFF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 lIns="91376" tIns="45688" rIns="91376" bIns="45688"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5162923" y="905236"/>
            <a:ext cx="90254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GB" altLang="en-US" sz="1100" dirty="0">
                <a:solidFill>
                  <a:srgbClr val="000000"/>
                </a:solidFill>
              </a:rPr>
              <a:t>Tri</a:t>
            </a:r>
            <a:r>
              <a:rPr lang="fr-FR" altLang="en-US" sz="1100" dirty="0" err="1">
                <a:solidFill>
                  <a:srgbClr val="000000"/>
                </a:solidFill>
              </a:rPr>
              <a:t>age</a:t>
            </a:r>
            <a:r>
              <a:rPr lang="fr-FR" altLang="en-US" sz="1100" dirty="0">
                <a:solidFill>
                  <a:srgbClr val="000000"/>
                </a:solidFill>
              </a:rPr>
              <a:t> </a:t>
            </a:r>
            <a:r>
              <a:rPr lang="en-GB" altLang="en-US" sz="1100" dirty="0">
                <a:solidFill>
                  <a:srgbClr val="000000"/>
                </a:solidFill>
              </a:rPr>
              <a:t>entrée/sortie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6279457" y="905236"/>
            <a:ext cx="799899" cy="321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90000"/>
              </a:lnSpc>
            </a:pPr>
            <a:r>
              <a:rPr lang="en-GB" altLang="en-US" sz="1100">
                <a:solidFill>
                  <a:srgbClr val="000000"/>
                </a:solidFill>
              </a:rPr>
              <a:t>Isolement</a:t>
            </a:r>
          </a:p>
          <a:p>
            <a:r>
              <a:rPr lang="en-GB" altLang="en-US" sz="1100">
                <a:solidFill>
                  <a:srgbClr val="000000"/>
                </a:solidFill>
              </a:rPr>
              <a:t>des malades</a:t>
            </a: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252413" y="1551881"/>
            <a:ext cx="1311275" cy="719138"/>
          </a:xfrm>
          <a:prstGeom prst="rect">
            <a:avLst/>
          </a:prstGeom>
          <a:solidFill>
            <a:srgbClr val="FFFFFF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 lIns="91376" tIns="45688" rIns="91376" bIns="45688"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182" name="Rectangle 15"/>
          <p:cNvSpPr>
            <a:spLocks noChangeArrowheads="1"/>
          </p:cNvSpPr>
          <p:nvPr/>
        </p:nvSpPr>
        <p:spPr bwMode="auto">
          <a:xfrm>
            <a:off x="7595046" y="2436445"/>
            <a:ext cx="1368425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</a:pPr>
            <a:r>
              <a:rPr lang="en-GB" altLang="en-US" sz="1100">
                <a:solidFill>
                  <a:srgbClr val="000000"/>
                </a:solidFill>
              </a:rPr>
              <a:t>Essais cliniques</a:t>
            </a:r>
          </a:p>
          <a:p>
            <a:pPr>
              <a:lnSpc>
                <a:spcPct val="110000"/>
              </a:lnSpc>
            </a:pPr>
            <a:r>
              <a:rPr lang="en-GB" altLang="en-US" sz="1100">
                <a:solidFill>
                  <a:srgbClr val="000000"/>
                </a:solidFill>
              </a:rPr>
              <a:t>Comité éthique</a:t>
            </a:r>
          </a:p>
        </p:txBody>
      </p:sp>
      <p:sp>
        <p:nvSpPr>
          <p:cNvPr id="7183" name="Rectangle 16"/>
          <p:cNvSpPr>
            <a:spLocks noChangeArrowheads="1"/>
          </p:cNvSpPr>
          <p:nvPr/>
        </p:nvSpPr>
        <p:spPr bwMode="auto">
          <a:xfrm>
            <a:off x="7595046" y="1782394"/>
            <a:ext cx="910506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10000"/>
              </a:lnSpc>
            </a:pPr>
            <a:r>
              <a:rPr lang="en-GB" altLang="en-US" sz="1100" dirty="0">
                <a:solidFill>
                  <a:srgbClr val="000000"/>
                </a:solidFill>
              </a:rPr>
              <a:t>Organisation</a:t>
            </a:r>
          </a:p>
          <a:p>
            <a:pPr>
              <a:lnSpc>
                <a:spcPct val="110000"/>
              </a:lnSpc>
            </a:pPr>
            <a:r>
              <a:rPr lang="en-GB" altLang="en-US" sz="1100" dirty="0">
                <a:solidFill>
                  <a:srgbClr val="000000"/>
                </a:solidFill>
              </a:rPr>
              <a:t>des </a:t>
            </a:r>
            <a:r>
              <a:rPr lang="en-GB" altLang="en-US" sz="1100" dirty="0" err="1">
                <a:solidFill>
                  <a:srgbClr val="000000"/>
                </a:solidFill>
              </a:rPr>
              <a:t>funérailles</a:t>
            </a:r>
            <a:endParaRPr lang="en-GB" altLang="en-US" sz="1100" dirty="0">
              <a:solidFill>
                <a:srgbClr val="000000"/>
              </a:solidFill>
            </a:endParaRPr>
          </a:p>
        </p:txBody>
      </p:sp>
      <p:sp>
        <p:nvSpPr>
          <p:cNvPr id="7184" name="Rectangle 17"/>
          <p:cNvSpPr>
            <a:spLocks noChangeArrowheads="1"/>
          </p:cNvSpPr>
          <p:nvPr/>
        </p:nvSpPr>
        <p:spPr bwMode="auto">
          <a:xfrm>
            <a:off x="2211388" y="905236"/>
            <a:ext cx="1498600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</a:pPr>
            <a:r>
              <a:rPr lang="en-GB" altLang="en-US" sz="1100">
                <a:solidFill>
                  <a:srgbClr val="000000"/>
                </a:solidFill>
              </a:rPr>
              <a:t>Évaluation</a:t>
            </a:r>
          </a:p>
          <a:p>
            <a:pPr>
              <a:lnSpc>
                <a:spcPct val="110000"/>
              </a:lnSpc>
            </a:pPr>
            <a:r>
              <a:rPr lang="en-GB" altLang="en-US" sz="1100">
                <a:solidFill>
                  <a:srgbClr val="000000"/>
                </a:solidFill>
              </a:rPr>
              <a:t>anthropologique</a:t>
            </a:r>
          </a:p>
        </p:txBody>
      </p:sp>
      <p:sp>
        <p:nvSpPr>
          <p:cNvPr id="7185" name="Rectangle 19"/>
          <p:cNvSpPr>
            <a:spLocks noChangeArrowheads="1"/>
          </p:cNvSpPr>
          <p:nvPr/>
        </p:nvSpPr>
        <p:spPr bwMode="auto">
          <a:xfrm>
            <a:off x="7453313" y="2321025"/>
            <a:ext cx="1455737" cy="603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76" tIns="45688" rIns="91376" bIns="45688" anchor="ctr"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186" name="Rectangle 20"/>
          <p:cNvSpPr>
            <a:spLocks noChangeArrowheads="1"/>
          </p:cNvSpPr>
          <p:nvPr/>
        </p:nvSpPr>
        <p:spPr bwMode="auto">
          <a:xfrm>
            <a:off x="7324725" y="5330925"/>
            <a:ext cx="1584325" cy="746125"/>
          </a:xfrm>
          <a:prstGeom prst="rect">
            <a:avLst/>
          </a:prstGeom>
          <a:solidFill>
            <a:srgbClr val="FFFFFF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 lIns="91376" tIns="45688" rIns="91376" bIns="45688"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187" name="Rectangle 21"/>
          <p:cNvSpPr>
            <a:spLocks noChangeArrowheads="1"/>
          </p:cNvSpPr>
          <p:nvPr/>
        </p:nvSpPr>
        <p:spPr bwMode="auto">
          <a:xfrm>
            <a:off x="7453313" y="4651475"/>
            <a:ext cx="1455737" cy="577850"/>
          </a:xfrm>
          <a:prstGeom prst="rect">
            <a:avLst/>
          </a:prstGeom>
          <a:solidFill>
            <a:srgbClr val="FFFFFF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 lIns="91376" tIns="45688" rIns="91376" bIns="45688"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188" name="Rectangle 22"/>
          <p:cNvSpPr>
            <a:spLocks noChangeArrowheads="1"/>
          </p:cNvSpPr>
          <p:nvPr/>
        </p:nvSpPr>
        <p:spPr bwMode="auto">
          <a:xfrm>
            <a:off x="7453313" y="3933925"/>
            <a:ext cx="1455737" cy="574675"/>
          </a:xfrm>
          <a:prstGeom prst="rect">
            <a:avLst/>
          </a:prstGeom>
          <a:solidFill>
            <a:srgbClr val="FFFFFF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 lIns="91376" tIns="45688" rIns="91376" bIns="45688"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189" name="Rectangle 23"/>
          <p:cNvSpPr>
            <a:spLocks noChangeArrowheads="1"/>
          </p:cNvSpPr>
          <p:nvPr/>
        </p:nvSpPr>
        <p:spPr bwMode="auto">
          <a:xfrm>
            <a:off x="7595046" y="5474385"/>
            <a:ext cx="763029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altLang="en-US" sz="1100">
                <a:solidFill>
                  <a:srgbClr val="000000"/>
                </a:solidFill>
              </a:rPr>
              <a:t>Échantillons</a:t>
            </a:r>
          </a:p>
          <a:p>
            <a:r>
              <a:rPr lang="en-GB" altLang="en-US" sz="1100">
                <a:solidFill>
                  <a:srgbClr val="000000"/>
                </a:solidFill>
              </a:rPr>
              <a:t>Tests en </a:t>
            </a:r>
          </a:p>
          <a:p>
            <a:r>
              <a:rPr lang="en-GB" altLang="en-US" sz="1100">
                <a:solidFill>
                  <a:srgbClr val="000000"/>
                </a:solidFill>
              </a:rPr>
              <a:t>laboratoire</a:t>
            </a:r>
          </a:p>
        </p:txBody>
      </p:sp>
      <p:sp>
        <p:nvSpPr>
          <p:cNvPr id="7190" name="Rectangle 24"/>
          <p:cNvSpPr>
            <a:spLocks noChangeArrowheads="1"/>
          </p:cNvSpPr>
          <p:nvPr/>
        </p:nvSpPr>
        <p:spPr bwMode="auto">
          <a:xfrm>
            <a:off x="7595046" y="4761409"/>
            <a:ext cx="1295400" cy="171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</a:pPr>
            <a:r>
              <a:rPr lang="en-GB" altLang="en-US" sz="1100" dirty="0" err="1">
                <a:solidFill>
                  <a:srgbClr val="000000"/>
                </a:solidFill>
              </a:rPr>
              <a:t>Suivi</a:t>
            </a:r>
            <a:r>
              <a:rPr lang="pl-PL" altLang="en-US" sz="1100" dirty="0">
                <a:solidFill>
                  <a:srgbClr val="000000"/>
                </a:solidFill>
              </a:rPr>
              <a:t> </a:t>
            </a:r>
            <a:r>
              <a:rPr lang="en-GB" altLang="en-US" sz="1100" dirty="0">
                <a:solidFill>
                  <a:srgbClr val="000000"/>
                </a:solidFill>
              </a:rPr>
              <a:t>des contacts</a:t>
            </a:r>
          </a:p>
        </p:txBody>
      </p:sp>
      <p:sp>
        <p:nvSpPr>
          <p:cNvPr id="7191" name="Rectangle 25"/>
          <p:cNvSpPr>
            <a:spLocks noChangeArrowheads="1"/>
          </p:cNvSpPr>
          <p:nvPr/>
        </p:nvSpPr>
        <p:spPr bwMode="auto">
          <a:xfrm>
            <a:off x="7595046" y="4035057"/>
            <a:ext cx="1128514" cy="357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10000"/>
              </a:lnSpc>
            </a:pPr>
            <a:r>
              <a:rPr lang="en-GB" altLang="en-US" sz="1100" dirty="0" err="1">
                <a:solidFill>
                  <a:srgbClr val="000000"/>
                </a:solidFill>
              </a:rPr>
              <a:t>Recherche</a:t>
            </a:r>
            <a:r>
              <a:rPr lang="en-GB" altLang="en-US" sz="1100" dirty="0">
                <a:solidFill>
                  <a:srgbClr val="000000"/>
                </a:solidFill>
              </a:rPr>
              <a:t> active </a:t>
            </a:r>
          </a:p>
          <a:p>
            <a:pPr>
              <a:lnSpc>
                <a:spcPct val="110000"/>
              </a:lnSpc>
            </a:pPr>
            <a:r>
              <a:rPr lang="en-GB" altLang="en-US" sz="1100" dirty="0">
                <a:solidFill>
                  <a:srgbClr val="000000"/>
                </a:solidFill>
              </a:rPr>
              <a:t>des </a:t>
            </a:r>
            <a:r>
              <a:rPr lang="en-GB" altLang="en-US" sz="1100" dirty="0" err="1">
                <a:solidFill>
                  <a:srgbClr val="000000"/>
                </a:solidFill>
              </a:rPr>
              <a:t>cas</a:t>
            </a:r>
            <a:endParaRPr lang="en-GB" altLang="en-US" sz="1100" dirty="0">
              <a:solidFill>
                <a:srgbClr val="000000"/>
              </a:solidFill>
            </a:endParaRPr>
          </a:p>
        </p:txBody>
      </p:sp>
      <p:sp>
        <p:nvSpPr>
          <p:cNvPr id="7192" name="Rectangle 26"/>
          <p:cNvSpPr>
            <a:spLocks noChangeArrowheads="1"/>
          </p:cNvSpPr>
          <p:nvPr/>
        </p:nvSpPr>
        <p:spPr bwMode="auto">
          <a:xfrm>
            <a:off x="7595046" y="905236"/>
            <a:ext cx="1441450" cy="458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GB" altLang="en-US" sz="1300" dirty="0">
                <a:solidFill>
                  <a:srgbClr val="000000"/>
                </a:solidFill>
              </a:rPr>
              <a:t>Lutte contre</a:t>
            </a:r>
          </a:p>
          <a:p>
            <a:pPr>
              <a:lnSpc>
                <a:spcPct val="120000"/>
              </a:lnSpc>
            </a:pPr>
            <a:r>
              <a:rPr lang="en-GB" altLang="en-US" sz="1300" dirty="0">
                <a:solidFill>
                  <a:srgbClr val="000000"/>
                </a:solidFill>
              </a:rPr>
              <a:t>les infections</a:t>
            </a:r>
          </a:p>
        </p:txBody>
      </p:sp>
      <p:sp>
        <p:nvSpPr>
          <p:cNvPr id="7193" name="Rectangle 27"/>
          <p:cNvSpPr>
            <a:spLocks noChangeArrowheads="1"/>
          </p:cNvSpPr>
          <p:nvPr/>
        </p:nvSpPr>
        <p:spPr bwMode="auto">
          <a:xfrm>
            <a:off x="252413" y="5372200"/>
            <a:ext cx="1584325" cy="711200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9933"/>
                </a:solidFill>
              </a14:hiddenFill>
            </a:ext>
          </a:extLst>
        </p:spPr>
        <p:txBody>
          <a:bodyPr lIns="91376" tIns="45688" rIns="91376" bIns="45688"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194" name="Rectangle 29"/>
          <p:cNvSpPr>
            <a:spLocks noChangeArrowheads="1"/>
          </p:cNvSpPr>
          <p:nvPr/>
        </p:nvSpPr>
        <p:spPr bwMode="auto">
          <a:xfrm>
            <a:off x="323850" y="5474385"/>
            <a:ext cx="1101264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altLang="en-US" sz="1100">
                <a:solidFill>
                  <a:srgbClr val="000000"/>
                </a:solidFill>
              </a:rPr>
              <a:t>Équipes mobiles </a:t>
            </a:r>
          </a:p>
          <a:p>
            <a:r>
              <a:rPr lang="en-GB" altLang="en-US" sz="1100">
                <a:solidFill>
                  <a:srgbClr val="000000"/>
                </a:solidFill>
              </a:rPr>
              <a:t>sociales et </a:t>
            </a:r>
          </a:p>
          <a:p>
            <a:r>
              <a:rPr lang="en-GB" altLang="en-US" sz="1100">
                <a:solidFill>
                  <a:srgbClr val="000000"/>
                </a:solidFill>
              </a:rPr>
              <a:t>épidémiologiques</a:t>
            </a:r>
          </a:p>
        </p:txBody>
      </p:sp>
      <p:sp>
        <p:nvSpPr>
          <p:cNvPr id="7195" name="Rectangle 30"/>
          <p:cNvSpPr>
            <a:spLocks noChangeArrowheads="1"/>
          </p:cNvSpPr>
          <p:nvPr/>
        </p:nvSpPr>
        <p:spPr bwMode="auto">
          <a:xfrm>
            <a:off x="268288" y="2349600"/>
            <a:ext cx="1225550" cy="574675"/>
          </a:xfrm>
          <a:prstGeom prst="rect">
            <a:avLst/>
          </a:prstGeom>
          <a:solidFill>
            <a:srgbClr val="FFFFFF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 lIns="91376" tIns="45688" rIns="91376" bIns="45688"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196" name="Rectangle 31"/>
          <p:cNvSpPr>
            <a:spLocks noChangeArrowheads="1"/>
          </p:cNvSpPr>
          <p:nvPr/>
        </p:nvSpPr>
        <p:spPr bwMode="auto">
          <a:xfrm>
            <a:off x="252413" y="3932337"/>
            <a:ext cx="1311275" cy="647700"/>
          </a:xfrm>
          <a:prstGeom prst="rect">
            <a:avLst/>
          </a:prstGeom>
          <a:solidFill>
            <a:srgbClr val="FFFFFF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 lIns="91376" tIns="45688" rIns="91376" bIns="45688"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197" name="Rectangle 32"/>
          <p:cNvSpPr>
            <a:spLocks noChangeArrowheads="1"/>
          </p:cNvSpPr>
          <p:nvPr/>
        </p:nvSpPr>
        <p:spPr bwMode="auto">
          <a:xfrm>
            <a:off x="252413" y="4689575"/>
            <a:ext cx="1311275" cy="611187"/>
          </a:xfrm>
          <a:prstGeom prst="rect">
            <a:avLst/>
          </a:prstGeom>
          <a:solidFill>
            <a:srgbClr val="FFFFFF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 lIns="91376" tIns="45688" rIns="91376" bIns="45688"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198" name="Rectangle 33"/>
          <p:cNvSpPr>
            <a:spLocks noChangeArrowheads="1"/>
          </p:cNvSpPr>
          <p:nvPr/>
        </p:nvSpPr>
        <p:spPr bwMode="auto">
          <a:xfrm>
            <a:off x="323850" y="4086910"/>
            <a:ext cx="51777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altLang="en-US" sz="1100">
                <a:solidFill>
                  <a:srgbClr val="000000"/>
                </a:solidFill>
              </a:rPr>
              <a:t>Sécurité</a:t>
            </a:r>
          </a:p>
          <a:p>
            <a:r>
              <a:rPr lang="en-GB" altLang="en-US" sz="1100">
                <a:solidFill>
                  <a:srgbClr val="000000"/>
                </a:solidFill>
              </a:rPr>
              <a:t>Police</a:t>
            </a:r>
          </a:p>
        </p:txBody>
      </p:sp>
      <p:sp>
        <p:nvSpPr>
          <p:cNvPr id="7199" name="Rectangle 34"/>
          <p:cNvSpPr>
            <a:spLocks noChangeArrowheads="1"/>
          </p:cNvSpPr>
          <p:nvPr/>
        </p:nvSpPr>
        <p:spPr bwMode="auto">
          <a:xfrm>
            <a:off x="323850" y="4792036"/>
            <a:ext cx="626775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GB" altLang="en-US" sz="1100">
                <a:solidFill>
                  <a:srgbClr val="000000"/>
                </a:solidFill>
              </a:rPr>
              <a:t>Logement</a:t>
            </a:r>
          </a:p>
          <a:p>
            <a:pPr>
              <a:lnSpc>
                <a:spcPct val="120000"/>
              </a:lnSpc>
            </a:pPr>
            <a:r>
              <a:rPr lang="en-GB" altLang="en-US" sz="1100">
                <a:solidFill>
                  <a:srgbClr val="000000"/>
                </a:solidFill>
              </a:rPr>
              <a:t>Nourriture</a:t>
            </a:r>
          </a:p>
        </p:txBody>
      </p:sp>
      <p:sp>
        <p:nvSpPr>
          <p:cNvPr id="7200" name="Rectangle 35"/>
          <p:cNvSpPr>
            <a:spLocks noChangeArrowheads="1"/>
          </p:cNvSpPr>
          <p:nvPr/>
        </p:nvSpPr>
        <p:spPr bwMode="auto">
          <a:xfrm>
            <a:off x="323850" y="1575381"/>
            <a:ext cx="1439863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altLang="en-US" sz="1100">
                <a:solidFill>
                  <a:srgbClr val="000000"/>
                </a:solidFill>
              </a:rPr>
              <a:t>Moyens de communication </a:t>
            </a:r>
          </a:p>
          <a:p>
            <a:r>
              <a:rPr lang="en-GB" altLang="en-US" sz="1100">
                <a:solidFill>
                  <a:srgbClr val="000000"/>
                </a:solidFill>
              </a:rPr>
              <a:t>officiels et</a:t>
            </a:r>
            <a:br>
              <a:rPr lang="pl-PL" altLang="en-US" sz="1100">
                <a:solidFill>
                  <a:srgbClr val="000000"/>
                </a:solidFill>
              </a:rPr>
            </a:br>
            <a:r>
              <a:rPr lang="en-GB" altLang="en-US" sz="1100">
                <a:solidFill>
                  <a:srgbClr val="000000"/>
                </a:solidFill>
              </a:rPr>
              <a:t>informels</a:t>
            </a:r>
          </a:p>
        </p:txBody>
      </p:sp>
      <p:sp>
        <p:nvSpPr>
          <p:cNvPr id="7201" name="Rectangle 36"/>
          <p:cNvSpPr>
            <a:spLocks noChangeArrowheads="1"/>
          </p:cNvSpPr>
          <p:nvPr/>
        </p:nvSpPr>
        <p:spPr bwMode="auto">
          <a:xfrm>
            <a:off x="6243638" y="5516662"/>
            <a:ext cx="1008062" cy="576263"/>
          </a:xfrm>
          <a:prstGeom prst="rect">
            <a:avLst/>
          </a:prstGeom>
          <a:solidFill>
            <a:srgbClr val="FFFFFF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 lIns="91376" tIns="45688" rIns="91376" bIns="45688"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202" name="Rectangle 37"/>
          <p:cNvSpPr>
            <a:spLocks noChangeArrowheads="1"/>
          </p:cNvSpPr>
          <p:nvPr/>
        </p:nvSpPr>
        <p:spPr bwMode="auto">
          <a:xfrm>
            <a:off x="5097463" y="5516662"/>
            <a:ext cx="1074737" cy="576263"/>
          </a:xfrm>
          <a:prstGeom prst="rect">
            <a:avLst/>
          </a:prstGeom>
          <a:solidFill>
            <a:srgbClr val="FFFFFF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 lIns="91376" tIns="45688" rIns="91376" bIns="45688"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203" name="Rectangle 38"/>
          <p:cNvSpPr>
            <a:spLocks noChangeArrowheads="1"/>
          </p:cNvSpPr>
          <p:nvPr/>
        </p:nvSpPr>
        <p:spPr bwMode="auto">
          <a:xfrm>
            <a:off x="5185569" y="5643662"/>
            <a:ext cx="8985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altLang="en-US" sz="1100">
                <a:solidFill>
                  <a:srgbClr val="000000"/>
                </a:solidFill>
              </a:rPr>
              <a:t>Rechercher la source</a:t>
            </a:r>
          </a:p>
        </p:txBody>
      </p:sp>
      <p:sp>
        <p:nvSpPr>
          <p:cNvPr id="7204" name="Rectangle 39"/>
          <p:cNvSpPr>
            <a:spLocks noChangeArrowheads="1"/>
          </p:cNvSpPr>
          <p:nvPr/>
        </p:nvSpPr>
        <p:spPr bwMode="auto">
          <a:xfrm>
            <a:off x="6398215" y="5550878"/>
            <a:ext cx="698909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altLang="en-US" sz="1100">
                <a:solidFill>
                  <a:srgbClr val="000000"/>
                </a:solidFill>
              </a:rPr>
              <a:t>Analyse</a:t>
            </a:r>
            <a:r>
              <a:rPr lang="pl-PL" altLang="en-US" sz="1100">
                <a:solidFill>
                  <a:srgbClr val="000000"/>
                </a:solidFill>
              </a:rPr>
              <a:t> </a:t>
            </a:r>
            <a:r>
              <a:rPr lang="en-GB" altLang="en-US" sz="1100">
                <a:solidFill>
                  <a:srgbClr val="000000"/>
                </a:solidFill>
              </a:rPr>
              <a:t>de</a:t>
            </a:r>
            <a:br>
              <a:rPr lang="pl-PL" altLang="en-US" sz="1100">
                <a:solidFill>
                  <a:srgbClr val="000000"/>
                </a:solidFill>
              </a:rPr>
            </a:br>
            <a:r>
              <a:rPr lang="en-GB" altLang="en-US" sz="1100">
                <a:solidFill>
                  <a:srgbClr val="000000"/>
                </a:solidFill>
              </a:rPr>
              <a:t>la</a:t>
            </a:r>
            <a:r>
              <a:rPr lang="pl-PL" altLang="en-US" sz="1100">
                <a:solidFill>
                  <a:srgbClr val="000000"/>
                </a:solidFill>
              </a:rPr>
              <a:t> </a:t>
            </a:r>
            <a:r>
              <a:rPr lang="en-GB" altLang="en-US" sz="1100">
                <a:solidFill>
                  <a:srgbClr val="000000"/>
                </a:solidFill>
              </a:rPr>
              <a:t>base de</a:t>
            </a:r>
            <a:br>
              <a:rPr lang="pl-PL" altLang="en-US" sz="1100">
                <a:solidFill>
                  <a:srgbClr val="000000"/>
                </a:solidFill>
              </a:rPr>
            </a:br>
            <a:r>
              <a:rPr lang="en-GB" altLang="en-US" sz="1100">
                <a:solidFill>
                  <a:srgbClr val="000000"/>
                </a:solidFill>
              </a:rPr>
              <a:t>données</a:t>
            </a:r>
          </a:p>
        </p:txBody>
      </p:sp>
      <p:sp>
        <p:nvSpPr>
          <p:cNvPr id="7205" name="Rectangle 40"/>
          <p:cNvSpPr>
            <a:spLocks noChangeArrowheads="1"/>
          </p:cNvSpPr>
          <p:nvPr/>
        </p:nvSpPr>
        <p:spPr bwMode="auto">
          <a:xfrm>
            <a:off x="1914525" y="5445225"/>
            <a:ext cx="857250" cy="647700"/>
          </a:xfrm>
          <a:prstGeom prst="rect">
            <a:avLst/>
          </a:prstGeom>
          <a:solidFill>
            <a:srgbClr val="FFFFFF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 lIns="91376" tIns="45688" rIns="91376" bIns="45688"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206" name="Rectangle 41"/>
          <p:cNvSpPr>
            <a:spLocks noChangeArrowheads="1"/>
          </p:cNvSpPr>
          <p:nvPr/>
        </p:nvSpPr>
        <p:spPr bwMode="auto">
          <a:xfrm>
            <a:off x="2056213" y="5643662"/>
            <a:ext cx="5738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altLang="en-US" sz="1100">
                <a:solidFill>
                  <a:srgbClr val="000000"/>
                </a:solidFill>
              </a:rPr>
              <a:t>Finances</a:t>
            </a:r>
          </a:p>
          <a:p>
            <a:r>
              <a:rPr lang="en-GB" altLang="en-US" sz="1100">
                <a:solidFill>
                  <a:srgbClr val="000000"/>
                </a:solidFill>
              </a:rPr>
              <a:t>Salaires</a:t>
            </a:r>
          </a:p>
        </p:txBody>
      </p:sp>
      <p:sp>
        <p:nvSpPr>
          <p:cNvPr id="7207" name="Rectangle 42"/>
          <p:cNvSpPr>
            <a:spLocks noChangeArrowheads="1"/>
          </p:cNvSpPr>
          <p:nvPr/>
        </p:nvSpPr>
        <p:spPr bwMode="auto">
          <a:xfrm>
            <a:off x="2886075" y="5516662"/>
            <a:ext cx="966788" cy="576263"/>
          </a:xfrm>
          <a:prstGeom prst="rect">
            <a:avLst/>
          </a:prstGeom>
          <a:solidFill>
            <a:srgbClr val="FFFFFF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 lIns="91376" tIns="45688" rIns="91376" bIns="45688"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208" name="Rectangle 43"/>
          <p:cNvSpPr>
            <a:spLocks noChangeArrowheads="1"/>
          </p:cNvSpPr>
          <p:nvPr/>
        </p:nvSpPr>
        <p:spPr bwMode="auto">
          <a:xfrm>
            <a:off x="3062494" y="5643662"/>
            <a:ext cx="61395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altLang="en-US" sz="1100">
                <a:solidFill>
                  <a:srgbClr val="000000"/>
                </a:solidFill>
              </a:rPr>
              <a:t>Transport</a:t>
            </a:r>
          </a:p>
          <a:p>
            <a:r>
              <a:rPr lang="en-GB" altLang="en-US" sz="1100">
                <a:solidFill>
                  <a:srgbClr val="000000"/>
                </a:solidFill>
              </a:rPr>
              <a:t>Véhicules</a:t>
            </a:r>
          </a:p>
        </p:txBody>
      </p:sp>
      <p:sp>
        <p:nvSpPr>
          <p:cNvPr id="7209" name="Rectangle 44"/>
          <p:cNvSpPr>
            <a:spLocks noChangeArrowheads="1"/>
          </p:cNvSpPr>
          <p:nvPr/>
        </p:nvSpPr>
        <p:spPr bwMode="auto">
          <a:xfrm>
            <a:off x="5092700" y="1327250"/>
            <a:ext cx="2374900" cy="1597025"/>
          </a:xfrm>
          <a:prstGeom prst="rect">
            <a:avLst/>
          </a:prstGeom>
          <a:solidFill>
            <a:schemeClr val="hlink"/>
          </a:solidFill>
          <a:ln w="8001">
            <a:solidFill>
              <a:srgbClr val="000000"/>
            </a:solidFill>
            <a:miter lim="800000"/>
            <a:headEnd/>
            <a:tailEnd/>
          </a:ln>
          <a:effectLst>
            <a:outerShdw sy="50000" rotWithShape="0">
              <a:srgbClr val="808080"/>
            </a:outerShdw>
          </a:effectLst>
        </p:spPr>
        <p:txBody>
          <a:bodyPr lIns="91376" tIns="45688" rIns="91376" bIns="45688"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210" name="Rectangle 45"/>
          <p:cNvSpPr>
            <a:spLocks noChangeArrowheads="1"/>
          </p:cNvSpPr>
          <p:nvPr/>
        </p:nvSpPr>
        <p:spPr bwMode="auto">
          <a:xfrm>
            <a:off x="1492250" y="1327250"/>
            <a:ext cx="2360613" cy="1597025"/>
          </a:xfrm>
          <a:prstGeom prst="rect">
            <a:avLst/>
          </a:prstGeom>
          <a:solidFill>
            <a:srgbClr val="FFFF00"/>
          </a:solidFill>
          <a:ln w="8001">
            <a:solidFill>
              <a:srgbClr val="000000"/>
            </a:solidFill>
            <a:miter lim="800000"/>
            <a:headEnd/>
            <a:tailEnd/>
          </a:ln>
          <a:effectLst>
            <a:outerShdw sy="50000" rotWithShape="0">
              <a:srgbClr val="808080"/>
            </a:outerShdw>
          </a:effectLst>
        </p:spPr>
        <p:txBody>
          <a:bodyPr lIns="91376" tIns="45688" rIns="91376" bIns="45688"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211" name="Rectangle 46"/>
          <p:cNvSpPr>
            <a:spLocks noChangeArrowheads="1"/>
          </p:cNvSpPr>
          <p:nvPr/>
        </p:nvSpPr>
        <p:spPr bwMode="auto">
          <a:xfrm>
            <a:off x="1492250" y="3921225"/>
            <a:ext cx="2360613" cy="1595437"/>
          </a:xfrm>
          <a:prstGeom prst="rect">
            <a:avLst/>
          </a:prstGeom>
          <a:solidFill>
            <a:srgbClr val="00FFFF"/>
          </a:solidFill>
          <a:ln w="8001">
            <a:solidFill>
              <a:srgbClr val="000000"/>
            </a:solidFill>
            <a:miter lim="800000"/>
            <a:headEnd/>
            <a:tailEnd/>
          </a:ln>
          <a:effectLst>
            <a:outerShdw sy="50000" rotWithShape="0">
              <a:srgbClr val="808080"/>
            </a:outerShdw>
          </a:effectLst>
        </p:spPr>
        <p:txBody>
          <a:bodyPr lIns="91376" tIns="45688" rIns="91376" bIns="45688"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212" name="Rectangle 47"/>
          <p:cNvSpPr>
            <a:spLocks noChangeArrowheads="1"/>
          </p:cNvSpPr>
          <p:nvPr/>
        </p:nvSpPr>
        <p:spPr bwMode="auto">
          <a:xfrm>
            <a:off x="5092700" y="3932337"/>
            <a:ext cx="2374900" cy="1595438"/>
          </a:xfrm>
          <a:prstGeom prst="rect">
            <a:avLst/>
          </a:prstGeom>
          <a:solidFill>
            <a:srgbClr val="FF9933"/>
          </a:solidFill>
          <a:ln w="8001">
            <a:solidFill>
              <a:srgbClr val="000000"/>
            </a:solidFill>
            <a:miter lim="800000"/>
            <a:headEnd/>
            <a:tailEnd/>
          </a:ln>
          <a:effectLst>
            <a:outerShdw sy="50000" rotWithShape="0">
              <a:srgbClr val="808080"/>
            </a:outerShdw>
          </a:effectLst>
        </p:spPr>
        <p:txBody>
          <a:bodyPr lIns="91376" tIns="45688" rIns="91376" bIns="45688"/>
          <a:lstStyle/>
          <a:p>
            <a:endParaRPr lang="en-US" altLang="en-US">
              <a:solidFill>
                <a:srgbClr val="FF9933"/>
              </a:solidFill>
            </a:endParaRPr>
          </a:p>
        </p:txBody>
      </p:sp>
      <p:sp>
        <p:nvSpPr>
          <p:cNvPr id="7213" name="Rectangle 48"/>
          <p:cNvSpPr>
            <a:spLocks noChangeArrowheads="1"/>
          </p:cNvSpPr>
          <p:nvPr/>
        </p:nvSpPr>
        <p:spPr bwMode="auto">
          <a:xfrm>
            <a:off x="5190703" y="4154587"/>
            <a:ext cx="2270125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altLang="en-US" sz="2000">
                <a:solidFill>
                  <a:srgbClr val="000000"/>
                </a:solidFill>
              </a:rPr>
              <a:t>Enquête, surveillance et</a:t>
            </a:r>
            <a:r>
              <a:rPr lang="pl-PL" altLang="en-US" sz="2000">
                <a:solidFill>
                  <a:srgbClr val="000000"/>
                </a:solidFill>
              </a:rPr>
              <a:t> </a:t>
            </a:r>
            <a:r>
              <a:rPr lang="en-GB" altLang="en-US" sz="2000">
                <a:solidFill>
                  <a:srgbClr val="000000"/>
                </a:solidFill>
              </a:rPr>
              <a:t>laboratoire </a:t>
            </a:r>
          </a:p>
          <a:p>
            <a:r>
              <a:rPr lang="en-GB" altLang="en-US" sz="2000">
                <a:solidFill>
                  <a:srgbClr val="000000"/>
                </a:solidFill>
              </a:rPr>
              <a:t>épidémiologiques</a:t>
            </a:r>
          </a:p>
        </p:txBody>
      </p:sp>
      <p:sp>
        <p:nvSpPr>
          <p:cNvPr id="7214" name="Rectangle 49"/>
          <p:cNvSpPr>
            <a:spLocks noChangeArrowheads="1"/>
          </p:cNvSpPr>
          <p:nvPr/>
        </p:nvSpPr>
        <p:spPr bwMode="auto">
          <a:xfrm>
            <a:off x="1691903" y="4508600"/>
            <a:ext cx="22320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GB" altLang="en-US" sz="2000">
                <a:solidFill>
                  <a:srgbClr val="000000"/>
                </a:solidFill>
              </a:rPr>
              <a:t>Logistique</a:t>
            </a:r>
          </a:p>
        </p:txBody>
      </p:sp>
      <p:sp>
        <p:nvSpPr>
          <p:cNvPr id="7215" name="Rectangle 50"/>
          <p:cNvSpPr>
            <a:spLocks noChangeArrowheads="1"/>
          </p:cNvSpPr>
          <p:nvPr/>
        </p:nvSpPr>
        <p:spPr bwMode="auto">
          <a:xfrm>
            <a:off x="5190703" y="1560612"/>
            <a:ext cx="23336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altLang="en-US" sz="2000" dirty="0" err="1">
                <a:solidFill>
                  <a:schemeClr val="bg1"/>
                </a:solidFill>
              </a:rPr>
              <a:t>Gestion</a:t>
            </a:r>
            <a:r>
              <a:rPr lang="en-GB" altLang="en-US" sz="2000" dirty="0">
                <a:solidFill>
                  <a:schemeClr val="bg1"/>
                </a:solidFill>
              </a:rPr>
              <a:t> des</a:t>
            </a:r>
          </a:p>
          <a:p>
            <a:r>
              <a:rPr lang="en-GB" altLang="en-US" sz="2000" dirty="0" err="1">
                <a:solidFill>
                  <a:schemeClr val="bg1"/>
                </a:solidFill>
              </a:rPr>
              <a:t>cas</a:t>
            </a:r>
            <a:r>
              <a:rPr lang="en-GB" altLang="en-US" sz="2000" dirty="0">
                <a:solidFill>
                  <a:schemeClr val="bg1"/>
                </a:solidFill>
              </a:rPr>
              <a:t> </a:t>
            </a:r>
            <a:r>
              <a:rPr lang="en-GB" altLang="en-US" sz="2000" dirty="0" err="1">
                <a:solidFill>
                  <a:schemeClr val="bg1"/>
                </a:solidFill>
              </a:rPr>
              <a:t>cliniques</a:t>
            </a:r>
            <a:endParaRPr lang="en-GB" altLang="en-US" sz="2000" dirty="0">
              <a:solidFill>
                <a:schemeClr val="bg1"/>
              </a:solidFill>
            </a:endParaRPr>
          </a:p>
        </p:txBody>
      </p:sp>
      <p:sp>
        <p:nvSpPr>
          <p:cNvPr id="7216" name="Rectangle 51"/>
          <p:cNvSpPr>
            <a:spLocks noChangeArrowheads="1"/>
          </p:cNvSpPr>
          <p:nvPr/>
        </p:nvSpPr>
        <p:spPr bwMode="auto">
          <a:xfrm>
            <a:off x="1691903" y="1412975"/>
            <a:ext cx="1982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en-US" sz="2000">
                <a:solidFill>
                  <a:srgbClr val="000000"/>
                </a:solidFill>
              </a:rPr>
              <a:t>Implications </a:t>
            </a:r>
          </a:p>
          <a:p>
            <a:pPr>
              <a:lnSpc>
                <a:spcPct val="130000"/>
              </a:lnSpc>
            </a:pPr>
            <a:r>
              <a:rPr lang="en-GB" altLang="en-US" sz="2000">
                <a:solidFill>
                  <a:srgbClr val="000000"/>
                </a:solidFill>
              </a:rPr>
              <a:t>personnelles </a:t>
            </a:r>
          </a:p>
          <a:p>
            <a:pPr>
              <a:lnSpc>
                <a:spcPct val="130000"/>
              </a:lnSpc>
            </a:pPr>
            <a:r>
              <a:rPr lang="en-GB" altLang="en-US" sz="2000">
                <a:solidFill>
                  <a:srgbClr val="000000"/>
                </a:solidFill>
              </a:rPr>
              <a:t>et sociales </a:t>
            </a:r>
          </a:p>
        </p:txBody>
      </p:sp>
      <p:sp>
        <p:nvSpPr>
          <p:cNvPr id="7217" name="Oval 52"/>
          <p:cNvSpPr>
            <a:spLocks noChangeArrowheads="1"/>
          </p:cNvSpPr>
          <p:nvPr/>
        </p:nvSpPr>
        <p:spPr bwMode="auto">
          <a:xfrm>
            <a:off x="6013450" y="2779812"/>
            <a:ext cx="1223963" cy="1223963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76" tIns="45688" rIns="91376" bIns="45688" anchor="ctr"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218" name="Rectangle 53"/>
          <p:cNvSpPr>
            <a:spLocks noChangeArrowheads="1"/>
          </p:cNvSpPr>
          <p:nvPr/>
        </p:nvSpPr>
        <p:spPr bwMode="auto">
          <a:xfrm>
            <a:off x="6105257" y="3084017"/>
            <a:ext cx="1040349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altLang="en-US" sz="2000">
                <a:solidFill>
                  <a:srgbClr val="000000"/>
                </a:solidFill>
              </a:rPr>
              <a:t>Aspects </a:t>
            </a:r>
          </a:p>
          <a:p>
            <a:pPr algn="ctr"/>
            <a:r>
              <a:rPr lang="en-GB" altLang="en-US" sz="2000">
                <a:solidFill>
                  <a:srgbClr val="000000"/>
                </a:solidFill>
              </a:rPr>
              <a:t>éthiques </a:t>
            </a:r>
          </a:p>
        </p:txBody>
      </p:sp>
      <p:sp>
        <p:nvSpPr>
          <p:cNvPr id="7219" name="Rectangle 54"/>
          <p:cNvSpPr>
            <a:spLocks noChangeArrowheads="1"/>
          </p:cNvSpPr>
          <p:nvPr/>
        </p:nvSpPr>
        <p:spPr bwMode="auto">
          <a:xfrm>
            <a:off x="7524750" y="3068737"/>
            <a:ext cx="1368425" cy="647700"/>
          </a:xfrm>
          <a:prstGeom prst="rect">
            <a:avLst/>
          </a:prstGeom>
          <a:noFill/>
          <a:ln w="8001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FF00"/>
                    </a:gs>
                    <a:gs pos="100000">
                      <a:schemeClr val="hlink"/>
                    </a:gs>
                  </a:gsLst>
                  <a:lin ang="0" scaled="1"/>
                </a:gradFill>
              </a14:hiddenFill>
            </a:ext>
          </a:extLst>
        </p:spPr>
        <p:txBody>
          <a:bodyPr lIns="91376" tIns="45688" rIns="91376" bIns="45688"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220" name="Rectangle 55"/>
          <p:cNvSpPr>
            <a:spLocks noChangeArrowheads="1"/>
          </p:cNvSpPr>
          <p:nvPr/>
        </p:nvSpPr>
        <p:spPr bwMode="auto">
          <a:xfrm>
            <a:off x="7595046" y="3206382"/>
            <a:ext cx="1200650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10000"/>
              </a:lnSpc>
            </a:pPr>
            <a:r>
              <a:rPr lang="en-GB" altLang="en-US" sz="1100">
                <a:solidFill>
                  <a:srgbClr val="000000"/>
                </a:solidFill>
              </a:rPr>
              <a:t>Obligation de soins</a:t>
            </a:r>
          </a:p>
          <a:p>
            <a:pPr>
              <a:lnSpc>
                <a:spcPct val="110000"/>
              </a:lnSpc>
            </a:pPr>
            <a:r>
              <a:rPr lang="en-GB" altLang="en-US" sz="1100">
                <a:solidFill>
                  <a:srgbClr val="000000"/>
                </a:solidFill>
              </a:rPr>
              <a:t>Recherche</a:t>
            </a:r>
          </a:p>
        </p:txBody>
      </p:sp>
      <p:sp>
        <p:nvSpPr>
          <p:cNvPr id="7221" name="Rectangle 56"/>
          <p:cNvSpPr>
            <a:spLocks noChangeArrowheads="1"/>
          </p:cNvSpPr>
          <p:nvPr/>
        </p:nvSpPr>
        <p:spPr bwMode="auto">
          <a:xfrm>
            <a:off x="3190875" y="2779812"/>
            <a:ext cx="2517775" cy="1296988"/>
          </a:xfrm>
          <a:prstGeom prst="rect">
            <a:avLst/>
          </a:prstGeom>
          <a:solidFill>
            <a:srgbClr val="00FF00"/>
          </a:solidFill>
          <a:ln w="8001">
            <a:solidFill>
              <a:srgbClr val="000000"/>
            </a:solidFill>
            <a:miter lim="800000"/>
            <a:headEnd/>
            <a:tailEnd/>
          </a:ln>
          <a:effectLst>
            <a:outerShdw sy="50000" rotWithShape="0">
              <a:srgbClr val="808080"/>
            </a:outerShdw>
          </a:effectLst>
        </p:spPr>
        <p:txBody>
          <a:bodyPr lIns="91376" tIns="45688" rIns="91376" bIns="45688"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222" name="Rectangle 57"/>
          <p:cNvSpPr>
            <a:spLocks noChangeArrowheads="1"/>
          </p:cNvSpPr>
          <p:nvPr/>
        </p:nvSpPr>
        <p:spPr bwMode="auto">
          <a:xfrm>
            <a:off x="3433763" y="3189387"/>
            <a:ext cx="2043112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altLang="en-US" sz="2800">
                <a:solidFill>
                  <a:srgbClr val="000000"/>
                </a:solidFill>
              </a:rPr>
              <a:t>Coordination</a:t>
            </a:r>
          </a:p>
        </p:txBody>
      </p:sp>
      <p:sp>
        <p:nvSpPr>
          <p:cNvPr id="7223" name="Oval 58"/>
          <p:cNvSpPr>
            <a:spLocks noChangeArrowheads="1"/>
          </p:cNvSpPr>
          <p:nvPr/>
        </p:nvSpPr>
        <p:spPr bwMode="auto">
          <a:xfrm>
            <a:off x="1620838" y="2779812"/>
            <a:ext cx="1223962" cy="1223963"/>
          </a:xfrm>
          <a:prstGeom prst="ellipse">
            <a:avLst/>
          </a:prstGeom>
          <a:solidFill>
            <a:srgbClr val="CCFFCC"/>
          </a:solidFill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76" tIns="45688" rIns="91376" bIns="45688" anchor="ctr"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224" name="Rectangle 59"/>
          <p:cNvSpPr>
            <a:spLocks noChangeArrowheads="1"/>
          </p:cNvSpPr>
          <p:nvPr/>
        </p:nvSpPr>
        <p:spPr bwMode="auto">
          <a:xfrm>
            <a:off x="1735138" y="3237806"/>
            <a:ext cx="9953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GB" altLang="en-US" sz="2000">
                <a:solidFill>
                  <a:srgbClr val="000000"/>
                </a:solidFill>
              </a:rPr>
              <a:t>Médias</a:t>
            </a:r>
          </a:p>
        </p:txBody>
      </p:sp>
      <p:sp>
        <p:nvSpPr>
          <p:cNvPr id="7225" name="Rectangle 60"/>
          <p:cNvSpPr>
            <a:spLocks noChangeArrowheads="1"/>
          </p:cNvSpPr>
          <p:nvPr/>
        </p:nvSpPr>
        <p:spPr bwMode="auto">
          <a:xfrm>
            <a:off x="323850" y="3211697"/>
            <a:ext cx="101951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altLang="en-US" sz="1100">
                <a:solidFill>
                  <a:srgbClr val="000000"/>
                </a:solidFill>
              </a:rPr>
              <a:t>Communication </a:t>
            </a:r>
          </a:p>
          <a:p>
            <a:r>
              <a:rPr lang="en-GB" altLang="en-US" sz="1100">
                <a:solidFill>
                  <a:srgbClr val="000000"/>
                </a:solidFill>
              </a:rPr>
              <a:t>Presse</a:t>
            </a:r>
          </a:p>
          <a:p>
            <a:r>
              <a:rPr lang="en-GB" altLang="en-US" sz="1100">
                <a:solidFill>
                  <a:srgbClr val="000000"/>
                </a:solidFill>
              </a:rPr>
              <a:t>Journalistes</a:t>
            </a:r>
          </a:p>
        </p:txBody>
      </p:sp>
      <p:sp>
        <p:nvSpPr>
          <p:cNvPr id="7226" name="Rectangle 61"/>
          <p:cNvSpPr>
            <a:spLocks noChangeArrowheads="1"/>
          </p:cNvSpPr>
          <p:nvPr/>
        </p:nvSpPr>
        <p:spPr bwMode="auto">
          <a:xfrm>
            <a:off x="252413" y="3141762"/>
            <a:ext cx="1239837" cy="647700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376" tIns="45688" rIns="91376" bIns="45688"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227" name="Rectangle 14"/>
          <p:cNvSpPr>
            <a:spLocks noChangeArrowheads="1"/>
          </p:cNvSpPr>
          <p:nvPr/>
        </p:nvSpPr>
        <p:spPr bwMode="auto">
          <a:xfrm>
            <a:off x="323850" y="2376587"/>
            <a:ext cx="705321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altLang="en-US" sz="1100">
                <a:solidFill>
                  <a:srgbClr val="000000"/>
                </a:solidFill>
              </a:rPr>
              <a:t>Pratiques</a:t>
            </a:r>
          </a:p>
          <a:p>
            <a:r>
              <a:rPr lang="en-GB" altLang="en-US" sz="1100">
                <a:solidFill>
                  <a:srgbClr val="000000"/>
                </a:solidFill>
              </a:rPr>
              <a:t>sociales et </a:t>
            </a:r>
          </a:p>
          <a:p>
            <a:r>
              <a:rPr lang="en-GB" altLang="en-US" sz="1100">
                <a:solidFill>
                  <a:srgbClr val="000000"/>
                </a:solidFill>
              </a:rPr>
              <a:t>culturelles </a:t>
            </a:r>
          </a:p>
        </p:txBody>
      </p:sp>
      <p:sp>
        <p:nvSpPr>
          <p:cNvPr id="7228" name="Rectangle 18"/>
          <p:cNvSpPr>
            <a:spLocks noChangeArrowheads="1"/>
          </p:cNvSpPr>
          <p:nvPr/>
        </p:nvSpPr>
        <p:spPr bwMode="auto">
          <a:xfrm>
            <a:off x="323850" y="905236"/>
            <a:ext cx="16002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altLang="en-US" sz="1100">
                <a:solidFill>
                  <a:srgbClr val="000000"/>
                </a:solidFill>
              </a:rPr>
              <a:t>Femmes, associations Guérisseurs traditionnels</a:t>
            </a:r>
          </a:p>
          <a:p>
            <a:r>
              <a:rPr lang="en-GB" altLang="en-US" sz="1100">
                <a:solidFill>
                  <a:srgbClr val="000000"/>
                </a:solidFill>
              </a:rPr>
              <a:t>Leaders d’opinion </a:t>
            </a:r>
          </a:p>
        </p:txBody>
      </p:sp>
      <p:sp>
        <p:nvSpPr>
          <p:cNvPr id="7229" name="Rectangle 2"/>
          <p:cNvSpPr txBox="1">
            <a:spLocks noChangeArrowheads="1"/>
          </p:cNvSpPr>
          <p:nvPr/>
        </p:nvSpPr>
        <p:spPr bwMode="auto">
          <a:xfrm>
            <a:off x="-10629" y="-27384"/>
            <a:ext cx="9180000" cy="79208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lIns="91376" tIns="45688" rIns="91376" bIns="45688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altLang="en-US" sz="2400" b="1" dirty="0">
                <a:solidFill>
                  <a:schemeClr val="bg1"/>
                </a:solidFill>
              </a:rPr>
              <a:t>Le soutien psychosocial fait partie intégrante de la stratégie générale pour </a:t>
            </a:r>
            <a:r>
              <a:rPr lang="en-GB" altLang="en-US" sz="2400" b="1">
                <a:solidFill>
                  <a:schemeClr val="bg1"/>
                </a:solidFill>
              </a:rPr>
              <a:t>CONTRÔLER l’épidémie d’Ebola</a:t>
            </a:r>
            <a:endParaRPr lang="fr-FR" altLang="en-US" sz="2400" b="1" dirty="0">
              <a:solidFill>
                <a:schemeClr val="bg1"/>
              </a:solidFill>
            </a:endParaRPr>
          </a:p>
        </p:txBody>
      </p:sp>
      <p:sp>
        <p:nvSpPr>
          <p:cNvPr id="2" name="Oval 1"/>
          <p:cNvSpPr/>
          <p:nvPr/>
        </p:nvSpPr>
        <p:spPr bwMode="auto">
          <a:xfrm>
            <a:off x="3722687" y="1299469"/>
            <a:ext cx="1379537" cy="917575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ZW" altLang="en-US" sz="320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983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3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r>
              <a:rPr lang="en-ZW" altLang="en-US" sz="6000" b="1" i="1" dirty="0">
                <a:solidFill>
                  <a:srgbClr val="002060"/>
                </a:solidFill>
              </a:rPr>
              <a:t>Merci !</a:t>
            </a:r>
          </a:p>
        </p:txBody>
      </p:sp>
    </p:spTree>
    <p:extLst>
      <p:ext uri="{BB962C8B-B14F-4D97-AF65-F5344CB8AC3E}">
        <p14:creationId xmlns:p14="http://schemas.microsoft.com/office/powerpoint/2010/main" val="1420440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r>
              <a:rPr lang="en-US" sz="3600" b="1" dirty="0">
                <a:solidFill>
                  <a:srgbClr val="002060"/>
                </a:solidFill>
              </a:rPr>
              <a:t>1. Comprendre les Premiers Secours </a:t>
            </a:r>
            <a:r>
              <a:rPr lang="en-US" sz="3600" b="1" dirty="0" err="1">
                <a:solidFill>
                  <a:srgbClr val="002060"/>
                </a:solidFill>
              </a:rPr>
              <a:t>Psychologiques</a:t>
            </a:r>
            <a:r>
              <a:rPr lang="en-US" sz="3600" b="1" dirty="0">
                <a:solidFill>
                  <a:srgbClr val="002060"/>
                </a:solidFill>
              </a:rPr>
              <a:t> (PSP)</a:t>
            </a:r>
          </a:p>
        </p:txBody>
      </p:sp>
    </p:spTree>
    <p:extLst>
      <p:ext uri="{BB962C8B-B14F-4D97-AF65-F5344CB8AC3E}">
        <p14:creationId xmlns:p14="http://schemas.microsoft.com/office/powerpoint/2010/main" val="2547062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>
                <a:solidFill>
                  <a:srgbClr val="002060"/>
                </a:solidFill>
              </a:rPr>
              <a:t>Situations de crise vécues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435280" cy="4525963"/>
          </a:xfrm>
        </p:spPr>
        <p:txBody>
          <a:bodyPr>
            <a:normAutofit/>
          </a:bodyPr>
          <a:lstStyle/>
          <a:p>
            <a:pPr marL="357188" indent="-357188"/>
            <a:r>
              <a:rPr lang="en-GB" sz="2800" dirty="0"/>
              <a:t>Situations touchant </a:t>
            </a:r>
            <a:r>
              <a:rPr lang="en-GB" sz="2800" dirty="0">
                <a:solidFill>
                  <a:schemeClr val="tx1"/>
                </a:solidFill>
              </a:rPr>
              <a:t>des individus</a:t>
            </a:r>
          </a:p>
          <a:p>
            <a:pPr lvl="1" indent="-385763"/>
            <a:r>
              <a:rPr lang="en-GB" dirty="0"/>
              <a:t>Accident de voiture, vol, incendie de maison</a:t>
            </a:r>
          </a:p>
          <a:p>
            <a:pPr marL="357188" indent="-357188"/>
            <a:r>
              <a:rPr lang="en-GB" sz="2800" dirty="0"/>
              <a:t>Situations étendues à de </a:t>
            </a:r>
            <a:r>
              <a:rPr lang="en-GB" sz="2800" dirty="0">
                <a:solidFill>
                  <a:schemeClr val="tx1"/>
                </a:solidFill>
              </a:rPr>
              <a:t>nombreuses personnes</a:t>
            </a:r>
          </a:p>
          <a:p>
            <a:pPr lvl="1" indent="-385763"/>
            <a:r>
              <a:rPr lang="en-GB" dirty="0"/>
              <a:t>Catastrophes naturelles, </a:t>
            </a:r>
            <a:r>
              <a:rPr lang="en-GB" dirty="0" err="1"/>
              <a:t>guerres</a:t>
            </a:r>
            <a:r>
              <a:rPr lang="en-GB" dirty="0"/>
              <a:t>/</a:t>
            </a:r>
            <a:r>
              <a:rPr lang="en-GB" dirty="0" err="1"/>
              <a:t>conflits</a:t>
            </a:r>
            <a:endParaRPr lang="en-GB" dirty="0"/>
          </a:p>
          <a:p>
            <a:pPr lvl="1" indent="-385763"/>
            <a:endParaRPr lang="fr-FR" dirty="0"/>
          </a:p>
          <a:p>
            <a:pPr lvl="1"/>
            <a:r>
              <a:rPr lang="en-US" b="1" dirty="0" err="1">
                <a:solidFill>
                  <a:srgbClr val="0000FF"/>
                </a:solidFill>
              </a:rPr>
              <a:t>Quels</a:t>
            </a:r>
            <a:r>
              <a:rPr lang="en-US" b="1" dirty="0">
                <a:solidFill>
                  <a:srgbClr val="0000FF"/>
                </a:solidFill>
              </a:rPr>
              <a:t> genres de </a:t>
            </a:r>
            <a:r>
              <a:rPr lang="en-US" b="1" dirty="0" err="1">
                <a:solidFill>
                  <a:srgbClr val="0000FF"/>
                </a:solidFill>
              </a:rPr>
              <a:t>réactions</a:t>
            </a:r>
            <a:r>
              <a:rPr lang="en-US" b="1" dirty="0">
                <a:solidFill>
                  <a:srgbClr val="0000FF"/>
                </a:solidFill>
              </a:rPr>
              <a:t> les </a:t>
            </a:r>
            <a:r>
              <a:rPr lang="en-US" b="1" dirty="0" err="1">
                <a:solidFill>
                  <a:srgbClr val="0000FF"/>
                </a:solidFill>
              </a:rPr>
              <a:t>personnes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err="1">
                <a:solidFill>
                  <a:srgbClr val="0000FF"/>
                </a:solidFill>
              </a:rPr>
              <a:t>ont-elles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err="1">
                <a:solidFill>
                  <a:srgbClr val="0000FF"/>
                </a:solidFill>
              </a:rPr>
              <a:t>eues</a:t>
            </a:r>
            <a:r>
              <a:rPr lang="en-US" b="1" dirty="0">
                <a:solidFill>
                  <a:srgbClr val="0000FF"/>
                </a:solidFill>
              </a:rPr>
              <a:t> ?</a:t>
            </a:r>
          </a:p>
          <a:p>
            <a:pPr lvl="1"/>
            <a:r>
              <a:rPr lang="en-US" b="1" dirty="0">
                <a:solidFill>
                  <a:srgbClr val="0000FF"/>
                </a:solidFill>
              </a:rPr>
              <a:t>Comment les a-t-on </a:t>
            </a:r>
            <a:r>
              <a:rPr lang="en-US" b="1" dirty="0" err="1">
                <a:solidFill>
                  <a:srgbClr val="0000FF"/>
                </a:solidFill>
              </a:rPr>
              <a:t>soutenues</a:t>
            </a:r>
            <a:r>
              <a:rPr lang="en-US" b="1" dirty="0">
                <a:solidFill>
                  <a:srgbClr val="0000FF"/>
                </a:solidFill>
              </a:rPr>
              <a:t> ?</a:t>
            </a:r>
          </a:p>
          <a:p>
            <a:pPr lvl="1" indent="-385763"/>
            <a:endParaRPr lang="en-GB" dirty="0"/>
          </a:p>
          <a:p>
            <a:pPr marL="357187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9722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002060"/>
                </a:solidFill>
              </a:rPr>
              <a:t>Épidémie de </a:t>
            </a:r>
            <a:r>
              <a:rPr lang="en-US" sz="3600" b="1" dirty="0" err="1">
                <a:solidFill>
                  <a:srgbClr val="002060"/>
                </a:solidFill>
              </a:rPr>
              <a:t>maladie</a:t>
            </a:r>
            <a:r>
              <a:rPr lang="en-US" sz="3600" b="1" dirty="0">
                <a:solidFill>
                  <a:srgbClr val="002060"/>
                </a:solidFill>
              </a:rPr>
              <a:t> à virus Ebola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Imaginez-vous des personnes, des familles et des communautés touchées par une épidémie de </a:t>
            </a:r>
            <a:r>
              <a:rPr lang="en-US" sz="2800" dirty="0" err="1"/>
              <a:t>maladie</a:t>
            </a:r>
            <a:r>
              <a:rPr lang="en-US" sz="2800" dirty="0"/>
              <a:t> à virus Ebola :</a:t>
            </a:r>
          </a:p>
          <a:p>
            <a:pPr marL="0" indent="0">
              <a:buNone/>
            </a:pPr>
            <a:endParaRPr lang="en-US" sz="2800" dirty="0"/>
          </a:p>
          <a:p>
            <a:pPr lvl="1"/>
            <a:r>
              <a:rPr lang="en-US" b="1" dirty="0">
                <a:solidFill>
                  <a:srgbClr val="0000FF"/>
                </a:solidFill>
              </a:rPr>
              <a:t>Quels genres de réactions peuvent-ils avoir ?</a:t>
            </a:r>
          </a:p>
          <a:p>
            <a:pPr lvl="1"/>
            <a:r>
              <a:rPr lang="en-US" b="1" dirty="0">
                <a:solidFill>
                  <a:srgbClr val="0000FF"/>
                </a:solidFill>
              </a:rPr>
              <a:t>Comment peut-on les soutenir ?</a:t>
            </a:r>
          </a:p>
        </p:txBody>
      </p:sp>
    </p:spTree>
    <p:extLst>
      <p:ext uri="{BB962C8B-B14F-4D97-AF65-F5344CB8AC3E}">
        <p14:creationId xmlns:p14="http://schemas.microsoft.com/office/powerpoint/2010/main" val="3281325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7032"/>
            <a:ext cx="8229600" cy="1143000"/>
          </a:xfrm>
        </p:spPr>
        <p:txBody>
          <a:bodyPr>
            <a:normAutofit fontScale="90000"/>
          </a:bodyPr>
          <a:lstStyle/>
          <a:p>
            <a:pPr lvl="1"/>
            <a:r>
              <a:rPr lang="en-US" sz="2600" b="1" dirty="0">
                <a:solidFill>
                  <a:srgbClr val="0000FF"/>
                </a:solidFill>
              </a:rPr>
              <a:t>Comment </a:t>
            </a:r>
            <a:r>
              <a:rPr lang="en-US" sz="2600" b="1" dirty="0" err="1">
                <a:solidFill>
                  <a:srgbClr val="0000FF"/>
                </a:solidFill>
              </a:rPr>
              <a:t>allez-vous</a:t>
            </a:r>
            <a:r>
              <a:rPr lang="en-US" sz="2600" b="1" dirty="0">
                <a:solidFill>
                  <a:srgbClr val="0000FF"/>
                </a:solidFill>
              </a:rPr>
              <a:t> </a:t>
            </a:r>
            <a:r>
              <a:rPr lang="en-US" sz="2600" b="1" dirty="0" err="1">
                <a:solidFill>
                  <a:srgbClr val="0000FF"/>
                </a:solidFill>
              </a:rPr>
              <a:t>l’aborder</a:t>
            </a:r>
            <a:r>
              <a:rPr lang="en-US" sz="2600" b="1" dirty="0">
                <a:solidFill>
                  <a:srgbClr val="0000FF"/>
                </a:solidFill>
              </a:rPr>
              <a:t> ? </a:t>
            </a:r>
            <a:br>
              <a:rPr lang="en-US" sz="2600" b="1" dirty="0">
                <a:solidFill>
                  <a:srgbClr val="0000FF"/>
                </a:solidFill>
              </a:rPr>
            </a:br>
            <a:r>
              <a:rPr lang="en-US" sz="2600" b="1" dirty="0" err="1">
                <a:solidFill>
                  <a:srgbClr val="0000FF"/>
                </a:solidFill>
              </a:rPr>
              <a:t>Quelles</a:t>
            </a:r>
            <a:r>
              <a:rPr lang="en-US" sz="2600" b="1" dirty="0">
                <a:solidFill>
                  <a:srgbClr val="0000FF"/>
                </a:solidFill>
              </a:rPr>
              <a:t> attitudes </a:t>
            </a:r>
            <a:r>
              <a:rPr lang="en-US" sz="2600" b="1" dirty="0" err="1">
                <a:solidFill>
                  <a:srgbClr val="0000FF"/>
                </a:solidFill>
              </a:rPr>
              <a:t>allez-vous</a:t>
            </a:r>
            <a:r>
              <a:rPr lang="en-US" sz="2600" b="1" dirty="0">
                <a:solidFill>
                  <a:srgbClr val="0000FF"/>
                </a:solidFill>
              </a:rPr>
              <a:t> adopter? </a:t>
            </a:r>
            <a:br>
              <a:rPr lang="en-US" sz="2600" b="1" dirty="0">
                <a:solidFill>
                  <a:srgbClr val="0000FF"/>
                </a:solidFill>
              </a:rPr>
            </a:br>
            <a:r>
              <a:rPr lang="en-US" sz="2600" b="1" dirty="0" err="1">
                <a:solidFill>
                  <a:srgbClr val="0000FF"/>
                </a:solidFill>
              </a:rPr>
              <a:t>Qu’allez-vous</a:t>
            </a:r>
            <a:r>
              <a:rPr lang="en-US" sz="2600" b="1" dirty="0">
                <a:solidFill>
                  <a:srgbClr val="0000FF"/>
                </a:solidFill>
              </a:rPr>
              <a:t> </a:t>
            </a:r>
            <a:r>
              <a:rPr lang="en-US" sz="2600" b="1" dirty="0" err="1">
                <a:solidFill>
                  <a:srgbClr val="0000FF"/>
                </a:solidFill>
              </a:rPr>
              <a:t>lui</a:t>
            </a:r>
            <a:r>
              <a:rPr lang="en-US" sz="2600" b="1" dirty="0">
                <a:solidFill>
                  <a:srgbClr val="0000FF"/>
                </a:solidFill>
              </a:rPr>
              <a:t> dire?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83568" y="1916832"/>
            <a:ext cx="7775575" cy="1097533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fr-FR" sz="2800" dirty="0"/>
              <a:t>Situation: une femme en détresse dont le mari atteint d’Ébola est admis à un centre de traitement.</a:t>
            </a:r>
          </a:p>
          <a:p>
            <a:pPr marL="0" indent="0" algn="ctr">
              <a:buNone/>
            </a:pPr>
            <a:endParaRPr lang="fr-FR" sz="2800" i="1" dirty="0"/>
          </a:p>
          <a:p>
            <a:pPr marL="0" indent="0" algn="ctr">
              <a:buNone/>
            </a:pPr>
            <a:endParaRPr lang="fr-FR" sz="2800" dirty="0">
              <a:solidFill>
                <a:srgbClr val="4F6228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513546"/>
            <a:ext cx="767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>
                <a:solidFill>
                  <a:srgbClr val="002060"/>
                </a:solidFill>
              </a:rPr>
              <a:t>Jeu de rôles/ réflexion en groupes</a:t>
            </a:r>
            <a:endParaRPr lang="en-GB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294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</a:rPr>
              <a:t>Débriefing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96544"/>
          </a:xfrm>
        </p:spPr>
        <p:txBody>
          <a:bodyPr/>
          <a:lstStyle/>
          <a:p>
            <a:r>
              <a:rPr lang="fr-FR" sz="2000" dirty="0"/>
              <a:t>Saluez-la avec respect, présentez-vous par votre nom et votre rôle, trouvez un endroit tranquille pour parler (si possible)</a:t>
            </a:r>
          </a:p>
          <a:p>
            <a:r>
              <a:rPr lang="fr-FR" sz="2000" dirty="0"/>
              <a:t>Prenez des mesures de sécurité !</a:t>
            </a:r>
          </a:p>
          <a:p>
            <a:r>
              <a:rPr lang="fr-FR" sz="2000" dirty="0"/>
              <a:t>Expliquez que vous êtes en bonne santé, demandez si elle présente des symptômes ou si une personne de la famille manifeste des symptômes</a:t>
            </a:r>
          </a:p>
          <a:p>
            <a:r>
              <a:rPr lang="fr-FR" sz="2000" dirty="0"/>
              <a:t>Soyez disposé à écouter et à reconnaître ses craintes et ses préoccupations (ne supposez PAS ce qu'elles peuvent être)</a:t>
            </a:r>
          </a:p>
          <a:p>
            <a:r>
              <a:rPr lang="fr-FR" sz="2000" dirty="0"/>
              <a:t>Communiquez des informations au sujet d‘Ébola en utilisant un langage compréhensible (évitez les termes techniques)</a:t>
            </a:r>
          </a:p>
          <a:p>
            <a:r>
              <a:rPr lang="fr-FR" sz="2000" dirty="0"/>
              <a:t>Faites des promesses réalistes (évitez les faux espoirs)</a:t>
            </a:r>
          </a:p>
          <a:p>
            <a:r>
              <a:rPr lang="fr-FR" sz="2000" dirty="0"/>
              <a:t>Renseignez-vous sur les soutiens sociaux et concrets dont elle peut elle-même bénéficier</a:t>
            </a:r>
          </a:p>
          <a:p>
            <a:r>
              <a:rPr lang="fr-FR" sz="2000" dirty="0"/>
              <a:t>Fournissez les informations au sujet des services disponibles.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9269853"/>
      </p:ext>
    </p:extLst>
  </p:cSld>
  <p:clrMapOvr>
    <a:masterClrMapping/>
  </p:clrMapOvr>
</p:sld>
</file>

<file path=ppt/theme/theme1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5231</TotalTime>
  <Words>2369</Words>
  <Application>Microsoft Office PowerPoint</Application>
  <PresentationFormat>On-screen Show (4:3)</PresentationFormat>
  <Paragraphs>319</Paragraphs>
  <Slides>40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49" baseType="lpstr">
      <vt:lpstr>ＭＳ Ｐゴシック</vt:lpstr>
      <vt:lpstr>SimSun</vt:lpstr>
      <vt:lpstr>SimSun</vt:lpstr>
      <vt:lpstr>Arial</vt:lpstr>
      <vt:lpstr>Arial Narrow</vt:lpstr>
      <vt:lpstr>Calibri</vt:lpstr>
      <vt:lpstr>Times New Roman</vt:lpstr>
      <vt:lpstr>RC 59 Template EN</vt:lpstr>
      <vt:lpstr>Custom Design</vt:lpstr>
      <vt:lpstr>Formation des  Equipes d’Intervention Rapide</vt:lpstr>
      <vt:lpstr>PowerPoint Presentation</vt:lpstr>
      <vt:lpstr>Objectifs d’apprentissage</vt:lpstr>
      <vt:lpstr>PowerPoint Presentation</vt:lpstr>
      <vt:lpstr>1. Comprendre les Premiers Secours Psychologiques (PSP)</vt:lpstr>
      <vt:lpstr>Situations de crise vécues</vt:lpstr>
      <vt:lpstr>Épidémie de maladie à virus Ebola</vt:lpstr>
      <vt:lpstr>Comment allez-vous l’aborder ?  Quelles attitudes allez-vous adopter?  Qu’allez-vous lui dire?</vt:lpstr>
      <vt:lpstr>Débriefing</vt:lpstr>
      <vt:lpstr>Réactions psychologiques à la détresse</vt:lpstr>
      <vt:lpstr>En quoi consistent les Premiers Soins Psychologiques? </vt:lpstr>
      <vt:lpstr>Ce que les Premiers Soins Psychologiques ne sont PAS ?</vt:lpstr>
      <vt:lpstr>Pourquoi les PSP ?</vt:lpstr>
      <vt:lpstr>PSP : Pour qui ?</vt:lpstr>
      <vt:lpstr>Qui a besoin d’un soutien plus poussé que les seuls PSP ?</vt:lpstr>
      <vt:lpstr>PSP : Quand ?</vt:lpstr>
      <vt:lpstr>2. Comment aider de manière responsable</vt:lpstr>
      <vt:lpstr>D’un point de vue éthique…</vt:lpstr>
      <vt:lpstr>Être au courant des autres  interventions d’urgence</vt:lpstr>
      <vt:lpstr>PowerPoint Presentation</vt:lpstr>
      <vt:lpstr>Bien communiquer : à ne pas dire et ne pas faire</vt:lpstr>
      <vt:lpstr>PowerPoint Presentation</vt:lpstr>
      <vt:lpstr>PowerPoint Presentation</vt:lpstr>
      <vt:lpstr>Écouter les personnes et les aider  à se calmer</vt:lpstr>
      <vt:lpstr>PowerPoint Presentation</vt:lpstr>
      <vt:lpstr>Aidez les personnes à subvenir à leurs besoins essentiels et à accéder aux services</vt:lpstr>
      <vt:lpstr>Aider les personnes gérer les problèmes</vt:lpstr>
      <vt:lpstr>Transmettre des informations sur... </vt:lpstr>
      <vt:lpstr>Mettre les personnes en contact avec leurs proches et avec un soutien social </vt:lpstr>
      <vt:lpstr>Aider les personnes endeuillées</vt:lpstr>
      <vt:lpstr>Mettre fin à votre aide</vt:lpstr>
      <vt:lpstr>PowerPoint Presentation</vt:lpstr>
      <vt:lpstr>Prendre soin de soi</vt:lpstr>
      <vt:lpstr>Prendre soin de soi et de son équipe</vt:lpstr>
      <vt:lpstr>Avant : Se préparer à aider</vt:lpstr>
      <vt:lpstr>Pendant : Gérer le stress - Pratiques de travail raisonnables et bonne hygiène de vie</vt:lpstr>
      <vt:lpstr>Après : Se reposer et réfléchir</vt:lpstr>
      <vt:lpstr>Demandez l’aide d’une personne  de confiance si vous...</vt:lpstr>
      <vt:lpstr>Clause de non-responsabilité</vt:lpstr>
      <vt:lpstr>Merci 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DPC Training and Technical Update</dc:title>
  <dc:creator>Etienne M Minkoulou</dc:creator>
  <cp:lastModifiedBy>GOMEZ, Paula</cp:lastModifiedBy>
  <cp:revision>377</cp:revision>
  <cp:lastPrinted>2013-10-01T07:19:12Z</cp:lastPrinted>
  <dcterms:created xsi:type="dcterms:W3CDTF">2006-12-04T14:06:57Z</dcterms:created>
  <dcterms:modified xsi:type="dcterms:W3CDTF">2018-06-13T14:58:49Z</dcterms:modified>
</cp:coreProperties>
</file>